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Lst>
  <p:sldSz cx="18288000" cy="10287000"/>
  <p:notesSz cx="6858000" cy="9144000"/>
  <p:embeddedFontLst>
    <p:embeddedFont>
      <p:font typeface="Open Sans 1" charset="1" panose="00000000000000000000"/>
      <p:regular r:id="rId41"/>
    </p:embeddedFont>
    <p:embeddedFont>
      <p:font typeface="TT Octosquares Compressed Bold" charset="1" panose="02010001040000080307"/>
      <p:regular r:id="rId42"/>
    </p:embeddedFont>
    <p:embeddedFont>
      <p:font typeface="TT Octosquares Compressed" charset="1" panose="02010001040000080307"/>
      <p:regular r:id="rId43"/>
    </p:embeddedFont>
    <p:embeddedFont>
      <p:font typeface="Canva Sans Bold" charset="1" panose="020B0803030501040103"/>
      <p:regular r:id="rId44"/>
    </p:embeddedFont>
    <p:embeddedFont>
      <p:font typeface="Times New Roman Bold" charset="1" panose="02030802070405020303"/>
      <p:regular r:id="rId45"/>
    </p:embeddedFont>
    <p:embeddedFont>
      <p:font typeface="Times New Roman" charset="1" panose="02030502070405020303"/>
      <p:regular r:id="rId46"/>
    </p:embeddedFont>
    <p:embeddedFont>
      <p:font typeface="Open Sans 2 Bold" charset="1" panose="020B0806030504020204"/>
      <p:regular r:id="rId47"/>
    </p:embeddedFont>
    <p:embeddedFont>
      <p:font typeface="Times New Roman Condensed Bold" charset="1" panose="02030806070405020303"/>
      <p:regular r:id="rId48"/>
    </p:embeddedFont>
    <p:embeddedFont>
      <p:font typeface="Times New Roman Condensed" charset="1" panose="02030506070405020303"/>
      <p:regular r:id="rId49"/>
    </p:embeddedFont>
    <p:embeddedFont>
      <p:font typeface="Open Sans 2" charset="1" panose="020B0606030504020204"/>
      <p:regular r:id="rId50"/>
    </p:embeddedFont>
    <p:embeddedFont>
      <p:font typeface="Lovelace" charset="1" panose="00000500000000000000"/>
      <p:regular r:id="rId5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slides/slide34.xml" Type="http://schemas.openxmlformats.org/officeDocument/2006/relationships/slide"/><Relationship Id="rId4" Target="theme/theme1.xml" Type="http://schemas.openxmlformats.org/officeDocument/2006/relationships/theme"/><Relationship Id="rId40" Target="slides/slide35.xml" Type="http://schemas.openxmlformats.org/officeDocument/2006/relationships/slide"/><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46" Target="fonts/font46.fntdata" Type="http://schemas.openxmlformats.org/officeDocument/2006/relationships/font"/><Relationship Id="rId47" Target="fonts/font47.fntdata" Type="http://schemas.openxmlformats.org/officeDocument/2006/relationships/font"/><Relationship Id="rId48" Target="fonts/font48.fntdata" Type="http://schemas.openxmlformats.org/officeDocument/2006/relationships/font"/><Relationship Id="rId49" Target="fonts/font49.fntdata" Type="http://schemas.openxmlformats.org/officeDocument/2006/relationships/font"/><Relationship Id="rId5" Target="tableStyles.xml" Type="http://schemas.openxmlformats.org/officeDocument/2006/relationships/tableStyles"/><Relationship Id="rId50" Target="fonts/font50.fntdata" Type="http://schemas.openxmlformats.org/officeDocument/2006/relationships/font"/><Relationship Id="rId51" Target="fonts/font51.fntdata" Type="http://schemas.openxmlformats.org/officeDocument/2006/relationships/font"/><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jpe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0.png" Type="http://schemas.openxmlformats.org/officeDocument/2006/relationships/image"/><Relationship Id="rId11" Target="../media/image31.png" Type="http://schemas.openxmlformats.org/officeDocument/2006/relationships/image"/><Relationship Id="rId12" Target="../media/image32.png" Type="http://schemas.openxmlformats.org/officeDocument/2006/relationships/image"/><Relationship Id="rId13" Target="../media/image33.png" Type="http://schemas.openxmlformats.org/officeDocument/2006/relationships/image"/><Relationship Id="rId2" Target="../media/image22.png" Type="http://schemas.openxmlformats.org/officeDocument/2006/relationships/image"/><Relationship Id="rId3" Target="../media/image23.png" Type="http://schemas.openxmlformats.org/officeDocument/2006/relationships/image"/><Relationship Id="rId4" Target="../media/image24.png" Type="http://schemas.openxmlformats.org/officeDocument/2006/relationships/image"/><Relationship Id="rId5" Target="../media/image25.png" Type="http://schemas.openxmlformats.org/officeDocument/2006/relationships/image"/><Relationship Id="rId6" Target="../media/image26.png" Type="http://schemas.openxmlformats.org/officeDocument/2006/relationships/image"/><Relationship Id="rId7" Target="../media/image27.png" Type="http://schemas.openxmlformats.org/officeDocument/2006/relationships/image"/><Relationship Id="rId8" Target="../media/image28.png" Type="http://schemas.openxmlformats.org/officeDocument/2006/relationships/image"/><Relationship Id="rId9" Target="../media/image29.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grpSp>
        <p:nvGrpSpPr>
          <p:cNvPr name="Group 3" id="3"/>
          <p:cNvGrpSpPr/>
          <p:nvPr/>
        </p:nvGrpSpPr>
        <p:grpSpPr>
          <a:xfrm rot="-5400000">
            <a:off x="17631481" y="8597471"/>
            <a:ext cx="924223" cy="397435"/>
            <a:chOff x="0" y="0"/>
            <a:chExt cx="1347239" cy="579341"/>
          </a:xfrm>
        </p:grpSpPr>
        <p:sp>
          <p:nvSpPr>
            <p:cNvPr name="Freeform 4" id="4"/>
            <p:cNvSpPr/>
            <p:nvPr/>
          </p:nvSpPr>
          <p:spPr>
            <a:xfrm flipH="false" flipV="false" rot="0">
              <a:off x="0" y="0"/>
              <a:ext cx="1347239" cy="579341"/>
            </a:xfrm>
            <a:custGeom>
              <a:avLst/>
              <a:gdLst/>
              <a:ahLst/>
              <a:cxnLst/>
              <a:rect r="r" b="b" t="t" l="l"/>
              <a:pathLst>
                <a:path h="579341" w="1347239">
                  <a:moveTo>
                    <a:pt x="673619" y="0"/>
                  </a:moveTo>
                  <a:lnTo>
                    <a:pt x="1347239" y="579341"/>
                  </a:lnTo>
                  <a:lnTo>
                    <a:pt x="0" y="579341"/>
                  </a:lnTo>
                  <a:lnTo>
                    <a:pt x="673619" y="0"/>
                  </a:lnTo>
                  <a:close/>
                </a:path>
              </a:pathLst>
            </a:custGeom>
            <a:solidFill>
              <a:srgbClr val="12F1FF"/>
            </a:solidFill>
          </p:spPr>
        </p:sp>
        <p:sp>
          <p:nvSpPr>
            <p:cNvPr name="TextBox 5" id="5"/>
            <p:cNvSpPr txBox="true"/>
            <p:nvPr/>
          </p:nvSpPr>
          <p:spPr>
            <a:xfrm>
              <a:off x="210506" y="192780"/>
              <a:ext cx="926227" cy="345180"/>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2843386" y="4189844"/>
            <a:ext cx="1218296" cy="1907312"/>
          </a:xfrm>
          <a:custGeom>
            <a:avLst/>
            <a:gdLst/>
            <a:ahLst/>
            <a:cxnLst/>
            <a:rect r="r" b="b" t="t" l="l"/>
            <a:pathLst>
              <a:path h="1907312" w="1218296">
                <a:moveTo>
                  <a:pt x="0" y="0"/>
                </a:moveTo>
                <a:lnTo>
                  <a:pt x="1218295" y="0"/>
                </a:lnTo>
                <a:lnTo>
                  <a:pt x="1218295" y="1907312"/>
                </a:lnTo>
                <a:lnTo>
                  <a:pt x="0" y="190731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2105520" y="4471286"/>
            <a:ext cx="858754" cy="1344429"/>
          </a:xfrm>
          <a:custGeom>
            <a:avLst/>
            <a:gdLst/>
            <a:ahLst/>
            <a:cxnLst/>
            <a:rect r="r" b="b" t="t" l="l"/>
            <a:pathLst>
              <a:path h="1344429" w="858754">
                <a:moveTo>
                  <a:pt x="0" y="0"/>
                </a:moveTo>
                <a:lnTo>
                  <a:pt x="858754" y="0"/>
                </a:lnTo>
                <a:lnTo>
                  <a:pt x="858754" y="1344428"/>
                </a:lnTo>
                <a:lnTo>
                  <a:pt x="0" y="134442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1390081" y="4650573"/>
            <a:ext cx="629715" cy="985855"/>
          </a:xfrm>
          <a:custGeom>
            <a:avLst/>
            <a:gdLst/>
            <a:ahLst/>
            <a:cxnLst/>
            <a:rect r="r" b="b" t="t" l="l"/>
            <a:pathLst>
              <a:path h="985855" w="629715">
                <a:moveTo>
                  <a:pt x="0" y="0"/>
                </a:moveTo>
                <a:lnTo>
                  <a:pt x="629714" y="0"/>
                </a:lnTo>
                <a:lnTo>
                  <a:pt x="629714" y="985854"/>
                </a:lnTo>
                <a:lnTo>
                  <a:pt x="0" y="98585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9" id="9"/>
          <p:cNvSpPr/>
          <p:nvPr/>
        </p:nvSpPr>
        <p:spPr>
          <a:xfrm flipH="false" flipV="false" rot="-10800000">
            <a:off x="14226319" y="4189844"/>
            <a:ext cx="1218296" cy="1907312"/>
          </a:xfrm>
          <a:custGeom>
            <a:avLst/>
            <a:gdLst/>
            <a:ahLst/>
            <a:cxnLst/>
            <a:rect r="r" b="b" t="t" l="l"/>
            <a:pathLst>
              <a:path h="1907312" w="1218296">
                <a:moveTo>
                  <a:pt x="0" y="0"/>
                </a:moveTo>
                <a:lnTo>
                  <a:pt x="1218295" y="0"/>
                </a:lnTo>
                <a:lnTo>
                  <a:pt x="1218295" y="1907312"/>
                </a:lnTo>
                <a:lnTo>
                  <a:pt x="0" y="190731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0" id="10"/>
          <p:cNvSpPr/>
          <p:nvPr/>
        </p:nvSpPr>
        <p:spPr>
          <a:xfrm flipH="false" flipV="false" rot="-10800000">
            <a:off x="15323726" y="4471286"/>
            <a:ext cx="858754" cy="1344429"/>
          </a:xfrm>
          <a:custGeom>
            <a:avLst/>
            <a:gdLst/>
            <a:ahLst/>
            <a:cxnLst/>
            <a:rect r="r" b="b" t="t" l="l"/>
            <a:pathLst>
              <a:path h="1344429" w="858754">
                <a:moveTo>
                  <a:pt x="0" y="0"/>
                </a:moveTo>
                <a:lnTo>
                  <a:pt x="858754" y="0"/>
                </a:lnTo>
                <a:lnTo>
                  <a:pt x="858754" y="1344428"/>
                </a:lnTo>
                <a:lnTo>
                  <a:pt x="0" y="134442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1" id="11"/>
          <p:cNvSpPr/>
          <p:nvPr/>
        </p:nvSpPr>
        <p:spPr>
          <a:xfrm flipH="false" flipV="false" rot="-10800000">
            <a:off x="16268205" y="4650573"/>
            <a:ext cx="629715" cy="985855"/>
          </a:xfrm>
          <a:custGeom>
            <a:avLst/>
            <a:gdLst/>
            <a:ahLst/>
            <a:cxnLst/>
            <a:rect r="r" b="b" t="t" l="l"/>
            <a:pathLst>
              <a:path h="985855" w="629715">
                <a:moveTo>
                  <a:pt x="0" y="0"/>
                </a:moveTo>
                <a:lnTo>
                  <a:pt x="629714" y="0"/>
                </a:lnTo>
                <a:lnTo>
                  <a:pt x="629714" y="985854"/>
                </a:lnTo>
                <a:lnTo>
                  <a:pt x="0" y="98585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2" id="12"/>
          <p:cNvSpPr/>
          <p:nvPr/>
        </p:nvSpPr>
        <p:spPr>
          <a:xfrm flipH="false" flipV="false" rot="0">
            <a:off x="535991" y="391540"/>
            <a:ext cx="985418" cy="985418"/>
          </a:xfrm>
          <a:custGeom>
            <a:avLst/>
            <a:gdLst/>
            <a:ahLst/>
            <a:cxnLst/>
            <a:rect r="r" b="b" t="t" l="l"/>
            <a:pathLst>
              <a:path h="985418" w="985418">
                <a:moveTo>
                  <a:pt x="0" y="0"/>
                </a:moveTo>
                <a:lnTo>
                  <a:pt x="985418" y="0"/>
                </a:lnTo>
                <a:lnTo>
                  <a:pt x="985418" y="985418"/>
                </a:lnTo>
                <a:lnTo>
                  <a:pt x="0" y="985418"/>
                </a:lnTo>
                <a:lnTo>
                  <a:pt x="0" y="0"/>
                </a:lnTo>
                <a:close/>
              </a:path>
            </a:pathLst>
          </a:custGeom>
          <a:blipFill>
            <a:blip r:embed="rId5">
              <a:alphaModFix amt="96000"/>
            </a:blip>
            <a:stretch>
              <a:fillRect l="0" t="0" r="0" b="0"/>
            </a:stretch>
          </a:blipFill>
        </p:spPr>
      </p:sp>
      <p:sp>
        <p:nvSpPr>
          <p:cNvPr name="Freeform 13" id="13"/>
          <p:cNvSpPr/>
          <p:nvPr/>
        </p:nvSpPr>
        <p:spPr>
          <a:xfrm flipH="false" flipV="false" rot="0">
            <a:off x="0" y="0"/>
            <a:ext cx="18292310" cy="10312780"/>
          </a:xfrm>
          <a:custGeom>
            <a:avLst/>
            <a:gdLst/>
            <a:ahLst/>
            <a:cxnLst/>
            <a:rect r="r" b="b" t="t" l="l"/>
            <a:pathLst>
              <a:path h="10312780" w="18292310">
                <a:moveTo>
                  <a:pt x="0" y="0"/>
                </a:moveTo>
                <a:lnTo>
                  <a:pt x="18292310" y="0"/>
                </a:lnTo>
                <a:lnTo>
                  <a:pt x="18292310" y="10312780"/>
                </a:lnTo>
                <a:lnTo>
                  <a:pt x="0" y="10312780"/>
                </a:lnTo>
                <a:lnTo>
                  <a:pt x="0" y="0"/>
                </a:lnTo>
                <a:close/>
              </a:path>
            </a:pathLst>
          </a:custGeom>
          <a:blipFill>
            <a:blip r:embed="rId6">
              <a:alphaModFix amt="77000"/>
            </a:blip>
            <a:stretch>
              <a:fillRect l="-2327" t="-2375" r="0" b="-18626"/>
            </a:stretch>
          </a:blipFill>
        </p:spPr>
      </p:sp>
      <p:sp>
        <p:nvSpPr>
          <p:cNvPr name="Freeform 14" id="14"/>
          <p:cNvSpPr/>
          <p:nvPr/>
        </p:nvSpPr>
        <p:spPr>
          <a:xfrm flipH="false" flipV="false" rot="0">
            <a:off x="887328" y="2040808"/>
            <a:ext cx="1766627" cy="1766627"/>
          </a:xfrm>
          <a:custGeom>
            <a:avLst/>
            <a:gdLst/>
            <a:ahLst/>
            <a:cxnLst/>
            <a:rect r="r" b="b" t="t" l="l"/>
            <a:pathLst>
              <a:path h="1766627" w="1766627">
                <a:moveTo>
                  <a:pt x="0" y="0"/>
                </a:moveTo>
                <a:lnTo>
                  <a:pt x="1766627" y="0"/>
                </a:lnTo>
                <a:lnTo>
                  <a:pt x="1766627" y="1766627"/>
                </a:lnTo>
                <a:lnTo>
                  <a:pt x="0" y="1766627"/>
                </a:lnTo>
                <a:lnTo>
                  <a:pt x="0" y="0"/>
                </a:lnTo>
                <a:close/>
              </a:path>
            </a:pathLst>
          </a:custGeom>
          <a:blipFill>
            <a:blip r:embed="rId7"/>
            <a:stretch>
              <a:fillRect l="0" t="0" r="0" b="0"/>
            </a:stretch>
          </a:blipFill>
        </p:spPr>
      </p:sp>
      <p:sp>
        <p:nvSpPr>
          <p:cNvPr name="TextBox 15" id="15"/>
          <p:cNvSpPr txBox="true"/>
          <p:nvPr/>
        </p:nvSpPr>
        <p:spPr>
          <a:xfrm rot="0">
            <a:off x="14466154" y="535478"/>
            <a:ext cx="978460" cy="197971"/>
          </a:xfrm>
          <a:prstGeom prst="rect">
            <a:avLst/>
          </a:prstGeom>
        </p:spPr>
        <p:txBody>
          <a:bodyPr anchor="t" rtlCol="false" tIns="0" lIns="0" bIns="0" rIns="0">
            <a:spAutoFit/>
          </a:bodyPr>
          <a:lstStyle/>
          <a:p>
            <a:pPr algn="l">
              <a:lnSpc>
                <a:spcPts val="1680"/>
              </a:lnSpc>
              <a:spcBef>
                <a:spcPct val="0"/>
              </a:spcBef>
            </a:pPr>
            <a:r>
              <a:rPr lang="en-US" sz="1200">
                <a:solidFill>
                  <a:srgbClr val="2844CB"/>
                </a:solidFill>
                <a:latin typeface="Open Sans 1"/>
                <a:ea typeface="Open Sans 1"/>
                <a:cs typeface="Open Sans 1"/>
                <a:sym typeface="Open Sans 1"/>
              </a:rPr>
              <a:t>Contact</a:t>
            </a:r>
          </a:p>
        </p:txBody>
      </p:sp>
      <p:sp>
        <p:nvSpPr>
          <p:cNvPr name="TextBox 16" id="16"/>
          <p:cNvSpPr txBox="true"/>
          <p:nvPr/>
        </p:nvSpPr>
        <p:spPr>
          <a:xfrm rot="0">
            <a:off x="12113743" y="535362"/>
            <a:ext cx="1060497" cy="198087"/>
          </a:xfrm>
          <a:prstGeom prst="rect">
            <a:avLst/>
          </a:prstGeom>
        </p:spPr>
        <p:txBody>
          <a:bodyPr anchor="t" rtlCol="false" tIns="0" lIns="0" bIns="0" rIns="0">
            <a:spAutoFit/>
          </a:bodyPr>
          <a:lstStyle/>
          <a:p>
            <a:pPr algn="l">
              <a:lnSpc>
                <a:spcPts val="1680"/>
              </a:lnSpc>
              <a:spcBef>
                <a:spcPct val="0"/>
              </a:spcBef>
            </a:pPr>
            <a:r>
              <a:rPr lang="en-US" sz="1200">
                <a:solidFill>
                  <a:srgbClr val="2844CB"/>
                </a:solidFill>
                <a:latin typeface="Open Sans 1"/>
                <a:ea typeface="Open Sans 1"/>
                <a:cs typeface="Open Sans 1"/>
                <a:sym typeface="Open Sans 1"/>
              </a:rPr>
              <a:t>Methodology</a:t>
            </a:r>
          </a:p>
        </p:txBody>
      </p:sp>
      <p:sp>
        <p:nvSpPr>
          <p:cNvPr name="TextBox 17" id="17"/>
          <p:cNvSpPr txBox="true"/>
          <p:nvPr/>
        </p:nvSpPr>
        <p:spPr>
          <a:xfrm rot="0">
            <a:off x="11113262" y="535362"/>
            <a:ext cx="1000481" cy="198087"/>
          </a:xfrm>
          <a:prstGeom prst="rect">
            <a:avLst/>
          </a:prstGeom>
        </p:spPr>
        <p:txBody>
          <a:bodyPr anchor="t" rtlCol="false" tIns="0" lIns="0" bIns="0" rIns="0">
            <a:spAutoFit/>
          </a:bodyPr>
          <a:lstStyle/>
          <a:p>
            <a:pPr algn="l">
              <a:lnSpc>
                <a:spcPts val="1680"/>
              </a:lnSpc>
              <a:spcBef>
                <a:spcPct val="0"/>
              </a:spcBef>
            </a:pPr>
            <a:r>
              <a:rPr lang="en-US" sz="1200">
                <a:solidFill>
                  <a:srgbClr val="2844CB"/>
                </a:solidFill>
                <a:latin typeface="Open Sans 1"/>
                <a:ea typeface="Open Sans 1"/>
                <a:cs typeface="Open Sans 1"/>
                <a:sym typeface="Open Sans 1"/>
              </a:rPr>
              <a:t>Introduction</a:t>
            </a:r>
          </a:p>
        </p:txBody>
      </p:sp>
      <p:sp>
        <p:nvSpPr>
          <p:cNvPr name="TextBox 18" id="18"/>
          <p:cNvSpPr txBox="true"/>
          <p:nvPr/>
        </p:nvSpPr>
        <p:spPr>
          <a:xfrm rot="0">
            <a:off x="10503931" y="535362"/>
            <a:ext cx="809760" cy="198087"/>
          </a:xfrm>
          <a:prstGeom prst="rect">
            <a:avLst/>
          </a:prstGeom>
        </p:spPr>
        <p:txBody>
          <a:bodyPr anchor="t" rtlCol="false" tIns="0" lIns="0" bIns="0" rIns="0">
            <a:spAutoFit/>
          </a:bodyPr>
          <a:lstStyle/>
          <a:p>
            <a:pPr algn="l">
              <a:lnSpc>
                <a:spcPts val="1680"/>
              </a:lnSpc>
              <a:spcBef>
                <a:spcPct val="0"/>
              </a:spcBef>
            </a:pPr>
            <a:r>
              <a:rPr lang="en-US" sz="1200">
                <a:solidFill>
                  <a:srgbClr val="2844CB"/>
                </a:solidFill>
                <a:latin typeface="Open Sans 1"/>
                <a:ea typeface="Open Sans 1"/>
                <a:cs typeface="Open Sans 1"/>
                <a:sym typeface="Open Sans 1"/>
              </a:rPr>
              <a:t>Home</a:t>
            </a:r>
          </a:p>
        </p:txBody>
      </p:sp>
      <p:sp>
        <p:nvSpPr>
          <p:cNvPr name="TextBox 19" id="19"/>
          <p:cNvSpPr txBox="true"/>
          <p:nvPr/>
        </p:nvSpPr>
        <p:spPr>
          <a:xfrm rot="0">
            <a:off x="4610385" y="4289557"/>
            <a:ext cx="10164638" cy="853943"/>
          </a:xfrm>
          <a:prstGeom prst="rect">
            <a:avLst/>
          </a:prstGeom>
        </p:spPr>
        <p:txBody>
          <a:bodyPr anchor="t" rtlCol="false" tIns="0" lIns="0" bIns="0" rIns="0">
            <a:spAutoFit/>
          </a:bodyPr>
          <a:lstStyle/>
          <a:p>
            <a:pPr algn="ctr">
              <a:lnSpc>
                <a:spcPts val="7000"/>
              </a:lnSpc>
              <a:spcBef>
                <a:spcPct val="0"/>
              </a:spcBef>
            </a:pPr>
            <a:r>
              <a:rPr lang="en-US" b="true" sz="5000">
                <a:solidFill>
                  <a:srgbClr val="A6A6A6"/>
                </a:solidFill>
                <a:latin typeface="TT Octosquares Compressed Bold"/>
                <a:ea typeface="TT Octosquares Compressed Bold"/>
                <a:cs typeface="TT Octosquares Compressed Bold"/>
                <a:sym typeface="TT Octosquares Compressed Bold"/>
              </a:rPr>
              <a:t>DETECTING MISSING PERSONS USING  AI</a:t>
            </a:r>
          </a:p>
        </p:txBody>
      </p:sp>
      <p:sp>
        <p:nvSpPr>
          <p:cNvPr name="TextBox 20" id="20"/>
          <p:cNvSpPr txBox="true"/>
          <p:nvPr/>
        </p:nvSpPr>
        <p:spPr>
          <a:xfrm rot="0">
            <a:off x="2653955" y="1967410"/>
            <a:ext cx="13614250" cy="1917634"/>
          </a:xfrm>
          <a:prstGeom prst="rect">
            <a:avLst/>
          </a:prstGeom>
        </p:spPr>
        <p:txBody>
          <a:bodyPr anchor="t" rtlCol="false" tIns="0" lIns="0" bIns="0" rIns="0">
            <a:spAutoFit/>
          </a:bodyPr>
          <a:lstStyle/>
          <a:p>
            <a:pPr algn="ctr">
              <a:lnSpc>
                <a:spcPts val="7700"/>
              </a:lnSpc>
              <a:spcBef>
                <a:spcPct val="0"/>
              </a:spcBef>
            </a:pPr>
            <a:r>
              <a:rPr lang="en-US" b="true" sz="5500">
                <a:solidFill>
                  <a:srgbClr val="5CE1E6">
                    <a:alpha val="80784"/>
                  </a:srgbClr>
                </a:solidFill>
                <a:latin typeface="TT Octosquares Compressed Bold"/>
                <a:ea typeface="TT Octosquares Compressed Bold"/>
                <a:cs typeface="TT Octosquares Compressed Bold"/>
                <a:sym typeface="TT Octosquares Compressed Bold"/>
              </a:rPr>
              <a:t>DAYANANDA SAGAR ACADEMY OF TECHNOLOGY AND MANAGEMENT</a:t>
            </a:r>
          </a:p>
        </p:txBody>
      </p:sp>
      <p:sp>
        <p:nvSpPr>
          <p:cNvPr name="TextBox 21" id="21"/>
          <p:cNvSpPr txBox="true"/>
          <p:nvPr/>
        </p:nvSpPr>
        <p:spPr>
          <a:xfrm rot="0">
            <a:off x="13174239" y="508149"/>
            <a:ext cx="1165272" cy="225300"/>
          </a:xfrm>
          <a:prstGeom prst="rect">
            <a:avLst/>
          </a:prstGeom>
        </p:spPr>
        <p:txBody>
          <a:bodyPr anchor="t" rtlCol="false" tIns="0" lIns="0" bIns="0" rIns="0">
            <a:spAutoFit/>
          </a:bodyPr>
          <a:lstStyle/>
          <a:p>
            <a:pPr algn="l">
              <a:lnSpc>
                <a:spcPts val="1845"/>
              </a:lnSpc>
              <a:spcBef>
                <a:spcPct val="0"/>
              </a:spcBef>
            </a:pPr>
            <a:r>
              <a:rPr lang="en-US" sz="1318">
                <a:solidFill>
                  <a:srgbClr val="2844CB"/>
                </a:solidFill>
                <a:latin typeface="Open Sans 1"/>
                <a:ea typeface="Open Sans 1"/>
                <a:cs typeface="Open Sans 1"/>
                <a:sym typeface="Open Sans 1"/>
              </a:rPr>
              <a:t>System Design</a:t>
            </a:r>
          </a:p>
        </p:txBody>
      </p:sp>
      <p:sp>
        <p:nvSpPr>
          <p:cNvPr name="TextBox 22" id="22"/>
          <p:cNvSpPr txBox="true"/>
          <p:nvPr/>
        </p:nvSpPr>
        <p:spPr>
          <a:xfrm rot="0">
            <a:off x="8127672" y="5841606"/>
            <a:ext cx="10164638" cy="853943"/>
          </a:xfrm>
          <a:prstGeom prst="rect">
            <a:avLst/>
          </a:prstGeom>
        </p:spPr>
        <p:txBody>
          <a:bodyPr anchor="t" rtlCol="false" tIns="0" lIns="0" bIns="0" rIns="0">
            <a:spAutoFit/>
          </a:bodyPr>
          <a:lstStyle/>
          <a:p>
            <a:pPr algn="ctr">
              <a:lnSpc>
                <a:spcPts val="7000"/>
              </a:lnSpc>
              <a:spcBef>
                <a:spcPct val="0"/>
              </a:spcBef>
            </a:pPr>
            <a:r>
              <a:rPr lang="en-US" sz="5000">
                <a:solidFill>
                  <a:srgbClr val="A6A6A6"/>
                </a:solidFill>
                <a:latin typeface="TT Octosquares Compressed"/>
                <a:ea typeface="TT Octosquares Compressed"/>
                <a:cs typeface="TT Octosquares Compressed"/>
                <a:sym typeface="TT Octosquares Compressed"/>
              </a:rPr>
              <a:t>PRESENTED BY</a:t>
            </a:r>
          </a:p>
        </p:txBody>
      </p:sp>
      <p:sp>
        <p:nvSpPr>
          <p:cNvPr name="TextBox 23" id="23"/>
          <p:cNvSpPr txBox="true"/>
          <p:nvPr/>
        </p:nvSpPr>
        <p:spPr>
          <a:xfrm rot="0">
            <a:off x="11894855" y="6721441"/>
            <a:ext cx="4662928" cy="853943"/>
          </a:xfrm>
          <a:prstGeom prst="rect">
            <a:avLst/>
          </a:prstGeom>
        </p:spPr>
        <p:txBody>
          <a:bodyPr anchor="t" rtlCol="false" tIns="0" lIns="0" bIns="0" rIns="0">
            <a:spAutoFit/>
          </a:bodyPr>
          <a:lstStyle/>
          <a:p>
            <a:pPr algn="ctr">
              <a:lnSpc>
                <a:spcPts val="7000"/>
              </a:lnSpc>
              <a:spcBef>
                <a:spcPct val="0"/>
              </a:spcBef>
            </a:pPr>
            <a:r>
              <a:rPr lang="en-US" sz="5000">
                <a:solidFill>
                  <a:srgbClr val="12F1FF"/>
                </a:solidFill>
                <a:latin typeface="TT Octosquares Compressed"/>
                <a:ea typeface="TT Octosquares Compressed"/>
                <a:cs typeface="TT Octosquares Compressed"/>
                <a:sym typeface="TT Octosquares Compressed"/>
              </a:rPr>
              <a:t>SHOBHA D S</a:t>
            </a:r>
          </a:p>
        </p:txBody>
      </p:sp>
      <p:sp>
        <p:nvSpPr>
          <p:cNvPr name="TextBox 24" id="24"/>
          <p:cNvSpPr txBox="true"/>
          <p:nvPr/>
        </p:nvSpPr>
        <p:spPr>
          <a:xfrm rot="0">
            <a:off x="11920134" y="7480134"/>
            <a:ext cx="4662928" cy="853943"/>
          </a:xfrm>
          <a:prstGeom prst="rect">
            <a:avLst/>
          </a:prstGeom>
        </p:spPr>
        <p:txBody>
          <a:bodyPr anchor="t" rtlCol="false" tIns="0" lIns="0" bIns="0" rIns="0">
            <a:spAutoFit/>
          </a:bodyPr>
          <a:lstStyle/>
          <a:p>
            <a:pPr algn="ctr">
              <a:lnSpc>
                <a:spcPts val="7000"/>
              </a:lnSpc>
              <a:spcBef>
                <a:spcPct val="0"/>
              </a:spcBef>
            </a:pPr>
            <a:r>
              <a:rPr lang="en-US" sz="5000">
                <a:solidFill>
                  <a:srgbClr val="12F1FF"/>
                </a:solidFill>
                <a:latin typeface="TT Octosquares Compressed"/>
                <a:ea typeface="TT Octosquares Compressed"/>
                <a:cs typeface="TT Octosquares Compressed"/>
                <a:sym typeface="TT Octosquares Compressed"/>
              </a:rPr>
              <a:t>1DT22MC044</a:t>
            </a:r>
          </a:p>
        </p:txBody>
      </p:sp>
      <p:sp>
        <p:nvSpPr>
          <p:cNvPr name="TextBox 25" id="25"/>
          <p:cNvSpPr txBox="true"/>
          <p:nvPr/>
        </p:nvSpPr>
        <p:spPr>
          <a:xfrm rot="0">
            <a:off x="4336245" y="7489659"/>
            <a:ext cx="8627320" cy="2235159"/>
          </a:xfrm>
          <a:prstGeom prst="rect">
            <a:avLst/>
          </a:prstGeom>
        </p:spPr>
        <p:txBody>
          <a:bodyPr anchor="t" rtlCol="false" tIns="0" lIns="0" bIns="0" rIns="0">
            <a:spAutoFit/>
          </a:bodyPr>
          <a:lstStyle/>
          <a:p>
            <a:pPr algn="ctr">
              <a:lnSpc>
                <a:spcPts val="5941"/>
              </a:lnSpc>
            </a:pPr>
            <a:r>
              <a:rPr lang="en-US" b="true" sz="4243">
                <a:solidFill>
                  <a:srgbClr val="A6A6A6"/>
                </a:solidFill>
                <a:latin typeface="TT Octosquares Compressed Bold"/>
                <a:ea typeface="TT Octosquares Compressed Bold"/>
                <a:cs typeface="TT Octosquares Compressed Bold"/>
                <a:sym typeface="TT Octosquares Compressed Bold"/>
              </a:rPr>
              <a:t>UNDER THE GUIDENCE</a:t>
            </a:r>
          </a:p>
          <a:p>
            <a:pPr algn="ctr">
              <a:lnSpc>
                <a:spcPts val="5941"/>
              </a:lnSpc>
            </a:pPr>
            <a:r>
              <a:rPr lang="en-US" b="true" sz="4243">
                <a:solidFill>
                  <a:srgbClr val="A6A6A6"/>
                </a:solidFill>
                <a:latin typeface="TT Octosquares Compressed Bold"/>
                <a:ea typeface="TT Octosquares Compressed Bold"/>
                <a:cs typeface="TT Octosquares Compressed Bold"/>
                <a:sym typeface="TT Octosquares Compressed Bold"/>
              </a:rPr>
              <a:t>OF</a:t>
            </a:r>
          </a:p>
          <a:p>
            <a:pPr algn="ctr">
              <a:lnSpc>
                <a:spcPts val="5941"/>
              </a:lnSpc>
              <a:spcBef>
                <a:spcPct val="0"/>
              </a:spcBef>
            </a:pPr>
            <a:r>
              <a:rPr lang="en-US" b="true" sz="4243">
                <a:solidFill>
                  <a:srgbClr val="12F1FF"/>
                </a:solidFill>
                <a:latin typeface="TT Octosquares Compressed Bold"/>
                <a:ea typeface="TT Octosquares Compressed Bold"/>
                <a:cs typeface="TT Octosquares Compressed Bold"/>
                <a:sym typeface="TT Octosquares Compressed Bold"/>
              </a:rPr>
              <a:t>DR.CHITRA K</a:t>
            </a:r>
          </a:p>
        </p:txBody>
      </p:sp>
    </p:spTree>
  </p:cSld>
  <p:clrMapOvr>
    <a:masterClrMapping/>
  </p:clrMapOvr>
</p:sld>
</file>

<file path=ppt/slides/slide10.xml><?xml version="1.0" encoding="utf-8"?>
<p:sld xmlns:p="http://schemas.openxmlformats.org/presentationml/2006/main" xmlns:a="http://schemas.openxmlformats.org/drawingml/2006/main">
  <p:cSld>
    <p:bg>
      <p:bgPr>
        <a:solidFill>
          <a:srgbClr val="0B081D"/>
        </a:solidFill>
      </p:bgPr>
    </p:bg>
    <p:spTree>
      <p:nvGrpSpPr>
        <p:cNvPr id="1" name=""/>
        <p:cNvGrpSpPr/>
        <p:nvPr/>
      </p:nvGrpSpPr>
      <p:grpSpPr>
        <a:xfrm>
          <a:off x="0" y="0"/>
          <a:ext cx="0" cy="0"/>
          <a:chOff x="0" y="0"/>
          <a:chExt cx="0" cy="0"/>
        </a:xfrm>
      </p:grpSpPr>
      <p:sp>
        <p:nvSpPr>
          <p:cNvPr name="AutoShape 2" id="2"/>
          <p:cNvSpPr/>
          <p:nvPr/>
        </p:nvSpPr>
        <p:spPr>
          <a:xfrm rot="0">
            <a:off x="686538" y="4277926"/>
            <a:ext cx="17087112" cy="0"/>
          </a:xfrm>
          <a:prstGeom prst="line">
            <a:avLst/>
          </a:prstGeom>
          <a:ln cap="rnd" w="19050">
            <a:solidFill>
              <a:srgbClr val="0B081D"/>
            </a:solidFill>
            <a:prstDash val="solid"/>
            <a:headEnd type="none" len="sm" w="sm"/>
            <a:tailEnd type="none" len="sm" w="sm"/>
          </a:ln>
        </p:spPr>
      </p:sp>
      <p:grpSp>
        <p:nvGrpSpPr>
          <p:cNvPr name="Group 3" id="3"/>
          <p:cNvGrpSpPr/>
          <p:nvPr/>
        </p:nvGrpSpPr>
        <p:grpSpPr>
          <a:xfrm rot="0">
            <a:off x="514350" y="4115867"/>
            <a:ext cx="344376" cy="344376"/>
            <a:chOff x="0" y="0"/>
            <a:chExt cx="6350000" cy="6350000"/>
          </a:xfrm>
        </p:grpSpPr>
        <p:sp>
          <p:nvSpPr>
            <p:cNvPr name="Freeform 4" id="4"/>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B081D"/>
            </a:solidFill>
          </p:spPr>
        </p:sp>
      </p:grpSp>
      <p:grpSp>
        <p:nvGrpSpPr>
          <p:cNvPr name="Group 5" id="5"/>
          <p:cNvGrpSpPr/>
          <p:nvPr/>
        </p:nvGrpSpPr>
        <p:grpSpPr>
          <a:xfrm rot="0">
            <a:off x="5074719" y="4105738"/>
            <a:ext cx="344376" cy="344376"/>
            <a:chOff x="0" y="0"/>
            <a:chExt cx="6350000" cy="6350000"/>
          </a:xfrm>
        </p:grpSpPr>
        <p:sp>
          <p:nvSpPr>
            <p:cNvPr name="Freeform 6" id="6"/>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B081D"/>
            </a:solidFill>
          </p:spPr>
        </p:sp>
      </p:grpSp>
      <p:grpSp>
        <p:nvGrpSpPr>
          <p:cNvPr name="Group 7" id="7"/>
          <p:cNvGrpSpPr/>
          <p:nvPr/>
        </p:nvGrpSpPr>
        <p:grpSpPr>
          <a:xfrm rot="0">
            <a:off x="9635087" y="4105738"/>
            <a:ext cx="344376" cy="344376"/>
            <a:chOff x="0" y="0"/>
            <a:chExt cx="6350000" cy="6350000"/>
          </a:xfrm>
        </p:grpSpPr>
        <p:sp>
          <p:nvSpPr>
            <p:cNvPr name="Freeform 8" id="8"/>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B081D"/>
            </a:solidFill>
          </p:spPr>
        </p:sp>
      </p:grpSp>
      <p:grpSp>
        <p:nvGrpSpPr>
          <p:cNvPr name="Group 9" id="9"/>
          <p:cNvGrpSpPr/>
          <p:nvPr/>
        </p:nvGrpSpPr>
        <p:grpSpPr>
          <a:xfrm rot="0">
            <a:off x="14195456" y="4105738"/>
            <a:ext cx="344376" cy="344376"/>
            <a:chOff x="0" y="0"/>
            <a:chExt cx="6350000" cy="6350000"/>
          </a:xfrm>
        </p:grpSpPr>
        <p:sp>
          <p:nvSpPr>
            <p:cNvPr name="Freeform 10" id="10"/>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B081D"/>
            </a:solidFill>
          </p:spPr>
        </p:sp>
      </p:grpSp>
      <p:sp>
        <p:nvSpPr>
          <p:cNvPr name="TextBox 11" id="11"/>
          <p:cNvSpPr txBox="true"/>
          <p:nvPr/>
        </p:nvSpPr>
        <p:spPr>
          <a:xfrm rot="0">
            <a:off x="1177625" y="3811256"/>
            <a:ext cx="3578194" cy="485742"/>
          </a:xfrm>
          <a:prstGeom prst="rect">
            <a:avLst/>
          </a:prstGeom>
        </p:spPr>
        <p:txBody>
          <a:bodyPr anchor="t" rtlCol="false" tIns="0" lIns="0" bIns="0" rIns="0">
            <a:spAutoFit/>
          </a:bodyPr>
          <a:lstStyle/>
          <a:p>
            <a:pPr algn="l" marL="0" indent="0" lvl="0">
              <a:lnSpc>
                <a:spcPts val="3900"/>
              </a:lnSpc>
              <a:spcBef>
                <a:spcPct val="0"/>
              </a:spcBef>
            </a:pPr>
            <a:r>
              <a:rPr lang="en-US" b="true" sz="3000">
                <a:solidFill>
                  <a:srgbClr val="5CE1E6"/>
                </a:solidFill>
                <a:latin typeface="Open Sans 2 Bold"/>
                <a:ea typeface="Open Sans 2 Bold"/>
                <a:cs typeface="Open Sans 2 Bold"/>
                <a:sym typeface="Open Sans 2 Bold"/>
              </a:rPr>
              <a:t>Operating System</a:t>
            </a:r>
          </a:p>
        </p:txBody>
      </p:sp>
      <p:sp>
        <p:nvSpPr>
          <p:cNvPr name="TextBox 12" id="12"/>
          <p:cNvSpPr txBox="true"/>
          <p:nvPr/>
        </p:nvSpPr>
        <p:spPr>
          <a:xfrm rot="0">
            <a:off x="686538" y="4758736"/>
            <a:ext cx="3578194" cy="4247356"/>
          </a:xfrm>
          <a:prstGeom prst="rect">
            <a:avLst/>
          </a:prstGeom>
        </p:spPr>
        <p:txBody>
          <a:bodyPr anchor="t" rtlCol="false" tIns="0" lIns="0" bIns="0" rIns="0">
            <a:spAutoFit/>
          </a:bodyPr>
          <a:lstStyle/>
          <a:p>
            <a:pPr algn="l" marL="647700" indent="-323850" lvl="1">
              <a:lnSpc>
                <a:spcPts val="4200"/>
              </a:lnSpc>
              <a:buFont typeface="Arial"/>
              <a:buChar char="•"/>
            </a:pPr>
            <a:r>
              <a:rPr lang="en-US" b="true" sz="3000">
                <a:solidFill>
                  <a:srgbClr val="FFFFFF"/>
                </a:solidFill>
                <a:latin typeface="Open Sans 2 Bold"/>
                <a:ea typeface="Open Sans 2 Bold"/>
                <a:cs typeface="Open Sans 2 Bold"/>
                <a:sym typeface="Open Sans 2 Bold"/>
              </a:rPr>
              <a:t>Linux based server operating system for hosting web applications</a:t>
            </a:r>
          </a:p>
          <a:p>
            <a:pPr algn="l" marL="647700" indent="-323850" lvl="1">
              <a:lnSpc>
                <a:spcPts val="4200"/>
              </a:lnSpc>
              <a:buFont typeface="Arial"/>
              <a:buChar char="•"/>
            </a:pPr>
            <a:r>
              <a:rPr lang="en-US" b="true" sz="3000">
                <a:solidFill>
                  <a:srgbClr val="FFFFFF"/>
                </a:solidFill>
                <a:latin typeface="Open Sans 2 Bold"/>
                <a:ea typeface="Open Sans 2 Bold"/>
                <a:cs typeface="Open Sans 2 Bold"/>
                <a:sym typeface="Open Sans 2 Bold"/>
              </a:rPr>
              <a:t>Used Windows 11 devices.</a:t>
            </a:r>
          </a:p>
        </p:txBody>
      </p:sp>
      <p:sp>
        <p:nvSpPr>
          <p:cNvPr name="TextBox 13" id="13"/>
          <p:cNvSpPr txBox="true"/>
          <p:nvPr/>
        </p:nvSpPr>
        <p:spPr>
          <a:xfrm rot="0">
            <a:off x="5246906" y="3667224"/>
            <a:ext cx="3578194" cy="1476276"/>
          </a:xfrm>
          <a:prstGeom prst="rect">
            <a:avLst/>
          </a:prstGeom>
        </p:spPr>
        <p:txBody>
          <a:bodyPr anchor="t" rtlCol="false" tIns="0" lIns="0" bIns="0" rIns="0">
            <a:spAutoFit/>
          </a:bodyPr>
          <a:lstStyle/>
          <a:p>
            <a:pPr algn="l" marL="0" indent="0" lvl="0">
              <a:lnSpc>
                <a:spcPts val="3900"/>
              </a:lnSpc>
              <a:spcBef>
                <a:spcPct val="0"/>
              </a:spcBef>
            </a:pPr>
            <a:r>
              <a:rPr lang="en-US" b="true" sz="3000">
                <a:solidFill>
                  <a:srgbClr val="12F1FF"/>
                </a:solidFill>
                <a:latin typeface="Open Sans 2 Bold"/>
                <a:ea typeface="Open Sans 2 Bold"/>
                <a:cs typeface="Open Sans 2 Bold"/>
                <a:sym typeface="Open Sans 2 Bold"/>
              </a:rPr>
              <a:t>Database Management System</a:t>
            </a:r>
          </a:p>
        </p:txBody>
      </p:sp>
      <p:sp>
        <p:nvSpPr>
          <p:cNvPr name="TextBox 14" id="14"/>
          <p:cNvSpPr txBox="true"/>
          <p:nvPr/>
        </p:nvSpPr>
        <p:spPr>
          <a:xfrm rot="0">
            <a:off x="4755819" y="5287119"/>
            <a:ext cx="4018360" cy="4433677"/>
          </a:xfrm>
          <a:prstGeom prst="rect">
            <a:avLst/>
          </a:prstGeom>
        </p:spPr>
        <p:txBody>
          <a:bodyPr anchor="t" rtlCol="false" tIns="0" lIns="0" bIns="0" rIns="0">
            <a:spAutoFit/>
          </a:bodyPr>
          <a:lstStyle/>
          <a:p>
            <a:pPr algn="l" marL="606482" indent="-303241" lvl="1">
              <a:lnSpc>
                <a:spcPts val="3932"/>
              </a:lnSpc>
              <a:buFont typeface="Arial"/>
              <a:buChar char="•"/>
            </a:pPr>
            <a:r>
              <a:rPr lang="en-US" b="true" sz="2809">
                <a:solidFill>
                  <a:srgbClr val="FFFFFF"/>
                </a:solidFill>
                <a:latin typeface="Open Sans 2 Bold"/>
                <a:ea typeface="Open Sans 2 Bold"/>
                <a:cs typeface="Open Sans 2 Bold"/>
                <a:sym typeface="Open Sans 2 Bold"/>
              </a:rPr>
              <a:t>A database management system (PostgreSQL, MySQL, etc.) To store image data</a:t>
            </a:r>
          </a:p>
          <a:p>
            <a:pPr algn="l" marL="606482" indent="-303241" lvl="1">
              <a:lnSpc>
                <a:spcPts val="3932"/>
              </a:lnSpc>
              <a:buFont typeface="Arial"/>
              <a:buChar char="•"/>
            </a:pPr>
            <a:r>
              <a:rPr lang="en-US" b="true" sz="2809">
                <a:solidFill>
                  <a:srgbClr val="FFFFFF"/>
                </a:solidFill>
                <a:latin typeface="Open Sans 2 Bold"/>
                <a:ea typeface="Open Sans 2 Bold"/>
                <a:cs typeface="Open Sans 2 Bold"/>
                <a:sym typeface="Open Sans 2 Bold"/>
              </a:rPr>
              <a:t>We used SQLITE database to store the data.</a:t>
            </a:r>
          </a:p>
        </p:txBody>
      </p:sp>
      <p:sp>
        <p:nvSpPr>
          <p:cNvPr name="TextBox 15" id="15"/>
          <p:cNvSpPr txBox="true"/>
          <p:nvPr/>
        </p:nvSpPr>
        <p:spPr>
          <a:xfrm rot="0">
            <a:off x="9313069" y="3834877"/>
            <a:ext cx="4012735" cy="981009"/>
          </a:xfrm>
          <a:prstGeom prst="rect">
            <a:avLst/>
          </a:prstGeom>
        </p:spPr>
        <p:txBody>
          <a:bodyPr anchor="t" rtlCol="false" tIns="0" lIns="0" bIns="0" rIns="0">
            <a:spAutoFit/>
          </a:bodyPr>
          <a:lstStyle/>
          <a:p>
            <a:pPr algn="l" marL="0" indent="0" lvl="0">
              <a:lnSpc>
                <a:spcPts val="3900"/>
              </a:lnSpc>
              <a:spcBef>
                <a:spcPct val="0"/>
              </a:spcBef>
            </a:pPr>
            <a:r>
              <a:rPr lang="en-US" b="true" sz="3000">
                <a:solidFill>
                  <a:srgbClr val="12F1FF"/>
                </a:solidFill>
                <a:latin typeface="Open Sans 2 Bold"/>
                <a:ea typeface="Open Sans 2 Bold"/>
                <a:cs typeface="Open Sans 2 Bold"/>
                <a:sym typeface="Open Sans 2 Bold"/>
              </a:rPr>
              <a:t>Programming Language:</a:t>
            </a:r>
          </a:p>
        </p:txBody>
      </p:sp>
      <p:sp>
        <p:nvSpPr>
          <p:cNvPr name="TextBox 16" id="16"/>
          <p:cNvSpPr txBox="true"/>
          <p:nvPr/>
        </p:nvSpPr>
        <p:spPr>
          <a:xfrm rot="0">
            <a:off x="9155179" y="5463636"/>
            <a:ext cx="3578194" cy="3180755"/>
          </a:xfrm>
          <a:prstGeom prst="rect">
            <a:avLst/>
          </a:prstGeom>
        </p:spPr>
        <p:txBody>
          <a:bodyPr anchor="t" rtlCol="false" tIns="0" lIns="0" bIns="0" rIns="0">
            <a:spAutoFit/>
          </a:bodyPr>
          <a:lstStyle/>
          <a:p>
            <a:pPr algn="l" marL="647700" indent="-323850" lvl="1">
              <a:lnSpc>
                <a:spcPts val="4200"/>
              </a:lnSpc>
              <a:buFont typeface="Arial"/>
              <a:buChar char="•"/>
            </a:pPr>
            <a:r>
              <a:rPr lang="en-US" b="true" sz="3000">
                <a:solidFill>
                  <a:srgbClr val="FFFFFF"/>
                </a:solidFill>
                <a:latin typeface="Open Sans 2 Bold"/>
                <a:ea typeface="Open Sans 2 Bold"/>
                <a:cs typeface="Open Sans 2 Bold"/>
                <a:sym typeface="Open Sans 2 Bold"/>
              </a:rPr>
              <a:t>Python as the central programming language for system development</a:t>
            </a:r>
          </a:p>
        </p:txBody>
      </p:sp>
      <p:sp>
        <p:nvSpPr>
          <p:cNvPr name="TextBox 17" id="17"/>
          <p:cNvSpPr txBox="true"/>
          <p:nvPr/>
        </p:nvSpPr>
        <p:spPr>
          <a:xfrm rot="0">
            <a:off x="1662964" y="1547393"/>
            <a:ext cx="14962072" cy="1359694"/>
          </a:xfrm>
          <a:prstGeom prst="rect">
            <a:avLst/>
          </a:prstGeom>
        </p:spPr>
        <p:txBody>
          <a:bodyPr anchor="t" rtlCol="false" tIns="0" lIns="0" bIns="0" rIns="0">
            <a:spAutoFit/>
          </a:bodyPr>
          <a:lstStyle/>
          <a:p>
            <a:pPr algn="ctr" marL="0" indent="0" lvl="0">
              <a:lnSpc>
                <a:spcPts val="10518"/>
              </a:lnSpc>
            </a:pPr>
            <a:r>
              <a:rPr lang="en-US" b="true" sz="9562">
                <a:solidFill>
                  <a:srgbClr val="FFFFFF"/>
                </a:solidFill>
                <a:latin typeface="Open Sans 2 Bold"/>
                <a:ea typeface="Open Sans 2 Bold"/>
                <a:cs typeface="Open Sans 2 Bold"/>
                <a:sym typeface="Open Sans 2 Bold"/>
              </a:rPr>
              <a:t>Soft</a:t>
            </a:r>
            <a:r>
              <a:rPr lang="en-US" b="true" sz="9562">
                <a:solidFill>
                  <a:srgbClr val="FFFFFF"/>
                </a:solidFill>
                <a:latin typeface="Open Sans 2 Bold"/>
                <a:ea typeface="Open Sans 2 Bold"/>
                <a:cs typeface="Open Sans 2 Bold"/>
                <a:sym typeface="Open Sans 2 Bold"/>
              </a:rPr>
              <a:t>ware Requirements</a:t>
            </a:r>
          </a:p>
        </p:txBody>
      </p:sp>
      <p:sp>
        <p:nvSpPr>
          <p:cNvPr name="TextBox 18" id="18"/>
          <p:cNvSpPr txBox="true"/>
          <p:nvPr/>
        </p:nvSpPr>
        <p:spPr>
          <a:xfrm rot="0">
            <a:off x="13220633" y="3825418"/>
            <a:ext cx="3224940" cy="514251"/>
          </a:xfrm>
          <a:prstGeom prst="rect">
            <a:avLst/>
          </a:prstGeom>
        </p:spPr>
        <p:txBody>
          <a:bodyPr anchor="t" rtlCol="false" tIns="0" lIns="0" bIns="0" rIns="0">
            <a:spAutoFit/>
          </a:bodyPr>
          <a:lstStyle/>
          <a:p>
            <a:pPr algn="ctr">
              <a:lnSpc>
                <a:spcPts val="4200"/>
              </a:lnSpc>
              <a:spcBef>
                <a:spcPct val="0"/>
              </a:spcBef>
            </a:pPr>
            <a:r>
              <a:rPr lang="en-US" b="true" sz="3000">
                <a:solidFill>
                  <a:srgbClr val="12F1FF"/>
                </a:solidFill>
                <a:latin typeface="Open Sans 2 Bold"/>
                <a:ea typeface="Open Sans 2 Bold"/>
                <a:cs typeface="Open Sans 2 Bold"/>
                <a:sym typeface="Open Sans 2 Bold"/>
              </a:rPr>
              <a:t>Web Framework:</a:t>
            </a:r>
          </a:p>
        </p:txBody>
      </p:sp>
      <p:sp>
        <p:nvSpPr>
          <p:cNvPr name="TextBox 19" id="19"/>
          <p:cNvSpPr txBox="true"/>
          <p:nvPr/>
        </p:nvSpPr>
        <p:spPr>
          <a:xfrm rot="0">
            <a:off x="13112719" y="5463636"/>
            <a:ext cx="4219350" cy="3714056"/>
          </a:xfrm>
          <a:prstGeom prst="rect">
            <a:avLst/>
          </a:prstGeom>
        </p:spPr>
        <p:txBody>
          <a:bodyPr anchor="t" rtlCol="false" tIns="0" lIns="0" bIns="0" rIns="0">
            <a:spAutoFit/>
          </a:bodyPr>
          <a:lstStyle/>
          <a:p>
            <a:pPr algn="l" marL="647700" indent="-323850" lvl="1">
              <a:lnSpc>
                <a:spcPts val="4200"/>
              </a:lnSpc>
              <a:buFont typeface="Arial"/>
              <a:buChar char="•"/>
            </a:pPr>
            <a:r>
              <a:rPr lang="en-US" b="true" sz="3000">
                <a:solidFill>
                  <a:srgbClr val="FFFFFF"/>
                </a:solidFill>
                <a:latin typeface="Open Sans 2 Bold"/>
                <a:ea typeface="Open Sans 2 Bold"/>
                <a:cs typeface="Open Sans 2 Bold"/>
                <a:sym typeface="Open Sans 2 Bold"/>
              </a:rPr>
              <a:t>Django web framework for building web applications. </a:t>
            </a:r>
          </a:p>
          <a:p>
            <a:pPr algn="l" marL="647700" indent="-323850" lvl="1">
              <a:lnSpc>
                <a:spcPts val="4200"/>
              </a:lnSpc>
              <a:buFont typeface="Arial"/>
              <a:buChar char="•"/>
            </a:pPr>
            <a:r>
              <a:rPr lang="en-US" b="true" sz="3000">
                <a:solidFill>
                  <a:srgbClr val="FFFFFF"/>
                </a:solidFill>
                <a:latin typeface="Open Sans 2 Bold"/>
                <a:ea typeface="Open Sans 2 Bold"/>
                <a:cs typeface="Open Sans 2 Bold"/>
                <a:sym typeface="Open Sans 2 Bold"/>
              </a:rPr>
              <a:t>Django’s ORM for database interaction</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11131C"/>
        </a:solidFill>
      </p:bgPr>
    </p:bg>
    <p:spTree>
      <p:nvGrpSpPr>
        <p:cNvPr id="1" name=""/>
        <p:cNvGrpSpPr/>
        <p:nvPr/>
      </p:nvGrpSpPr>
      <p:grpSpPr>
        <a:xfrm>
          <a:off x="0" y="0"/>
          <a:ext cx="0" cy="0"/>
          <a:chOff x="0" y="0"/>
          <a:chExt cx="0" cy="0"/>
        </a:xfrm>
      </p:grpSpPr>
      <p:sp>
        <p:nvSpPr>
          <p:cNvPr name="Freeform 2" id="2"/>
          <p:cNvSpPr/>
          <p:nvPr/>
        </p:nvSpPr>
        <p:spPr>
          <a:xfrm flipH="false" flipV="false" rot="0">
            <a:off x="2207156" y="2652965"/>
            <a:ext cx="14425287" cy="7017765"/>
          </a:xfrm>
          <a:custGeom>
            <a:avLst/>
            <a:gdLst/>
            <a:ahLst/>
            <a:cxnLst/>
            <a:rect r="r" b="b" t="t" l="l"/>
            <a:pathLst>
              <a:path h="7017765" w="14425287">
                <a:moveTo>
                  <a:pt x="0" y="0"/>
                </a:moveTo>
                <a:lnTo>
                  <a:pt x="14425287" y="0"/>
                </a:lnTo>
                <a:lnTo>
                  <a:pt x="14425287" y="7017765"/>
                </a:lnTo>
                <a:lnTo>
                  <a:pt x="0" y="7017765"/>
                </a:lnTo>
                <a:lnTo>
                  <a:pt x="0" y="0"/>
                </a:lnTo>
                <a:close/>
              </a:path>
            </a:pathLst>
          </a:custGeom>
          <a:blipFill>
            <a:blip r:embed="rId2"/>
            <a:stretch>
              <a:fillRect l="-372" t="-2892" r="-372" b="0"/>
            </a:stretch>
          </a:blipFill>
        </p:spPr>
      </p:sp>
      <p:sp>
        <p:nvSpPr>
          <p:cNvPr name="TextBox 3" id="3"/>
          <p:cNvSpPr txBox="true"/>
          <p:nvPr/>
        </p:nvSpPr>
        <p:spPr>
          <a:xfrm rot="0">
            <a:off x="4314732" y="333391"/>
            <a:ext cx="9169963" cy="1152492"/>
          </a:xfrm>
          <a:prstGeom prst="rect">
            <a:avLst/>
          </a:prstGeom>
        </p:spPr>
        <p:txBody>
          <a:bodyPr anchor="t" rtlCol="false" tIns="0" lIns="0" bIns="0" rIns="0">
            <a:spAutoFit/>
          </a:bodyPr>
          <a:lstStyle/>
          <a:p>
            <a:pPr algn="ctr">
              <a:lnSpc>
                <a:spcPts val="8400"/>
              </a:lnSpc>
              <a:spcBef>
                <a:spcPct val="0"/>
              </a:spcBef>
            </a:pPr>
            <a:r>
              <a:rPr lang="en-US" sz="6000">
                <a:solidFill>
                  <a:srgbClr val="FFFFFF"/>
                </a:solidFill>
                <a:latin typeface="Times New Roman"/>
                <a:ea typeface="Times New Roman"/>
                <a:cs typeface="Times New Roman"/>
                <a:sym typeface="Times New Roman"/>
              </a:rPr>
              <a:t>WORKFLOW DIAGRAM</a:t>
            </a:r>
          </a:p>
        </p:txBody>
      </p:sp>
    </p:spTree>
  </p:cSld>
  <p:clrMapOvr>
    <a:masterClrMapping/>
  </p:clrMapOvr>
</p:sld>
</file>

<file path=ppt/slides/slide12.xml><?xml version="1.0" encoding="utf-8"?>
<p:sld xmlns:p="http://schemas.openxmlformats.org/presentationml/2006/main" xmlns:a="http://schemas.openxmlformats.org/drawingml/2006/main">
  <p:cSld>
    <p:bg>
      <p:bgPr>
        <a:solidFill>
          <a:srgbClr val="1C2227"/>
        </a:solidFill>
      </p:bgPr>
    </p:bg>
    <p:spTree>
      <p:nvGrpSpPr>
        <p:cNvPr id="1" name=""/>
        <p:cNvGrpSpPr/>
        <p:nvPr/>
      </p:nvGrpSpPr>
      <p:grpSpPr>
        <a:xfrm>
          <a:off x="0" y="0"/>
          <a:ext cx="0" cy="0"/>
          <a:chOff x="0" y="0"/>
          <a:chExt cx="0" cy="0"/>
        </a:xfrm>
      </p:grpSpPr>
      <p:sp>
        <p:nvSpPr>
          <p:cNvPr name="TextBox 2" id="2"/>
          <p:cNvSpPr txBox="true"/>
          <p:nvPr/>
        </p:nvSpPr>
        <p:spPr>
          <a:xfrm rot="0">
            <a:off x="7127296" y="790575"/>
            <a:ext cx="4033408" cy="1152492"/>
          </a:xfrm>
          <a:prstGeom prst="rect">
            <a:avLst/>
          </a:prstGeom>
        </p:spPr>
        <p:txBody>
          <a:bodyPr anchor="t" rtlCol="false" tIns="0" lIns="0" bIns="0" rIns="0">
            <a:spAutoFit/>
          </a:bodyPr>
          <a:lstStyle/>
          <a:p>
            <a:pPr algn="ctr">
              <a:lnSpc>
                <a:spcPts val="8400"/>
              </a:lnSpc>
              <a:spcBef>
                <a:spcPct val="0"/>
              </a:spcBef>
            </a:pPr>
            <a:r>
              <a:rPr lang="en-US" b="true" sz="6000">
                <a:solidFill>
                  <a:srgbClr val="FFFFFF"/>
                </a:solidFill>
                <a:latin typeface="Times New Roman Bold"/>
                <a:ea typeface="Times New Roman Bold"/>
                <a:cs typeface="Times New Roman Bold"/>
                <a:sym typeface="Times New Roman Bold"/>
              </a:rPr>
              <a:t>MODULES</a:t>
            </a:r>
          </a:p>
        </p:txBody>
      </p:sp>
      <p:sp>
        <p:nvSpPr>
          <p:cNvPr name="TextBox 3" id="3"/>
          <p:cNvSpPr txBox="true"/>
          <p:nvPr/>
        </p:nvSpPr>
        <p:spPr>
          <a:xfrm rot="0">
            <a:off x="963578" y="1743042"/>
            <a:ext cx="3943449" cy="958718"/>
          </a:xfrm>
          <a:prstGeom prst="rect">
            <a:avLst/>
          </a:prstGeom>
        </p:spPr>
        <p:txBody>
          <a:bodyPr anchor="t" rtlCol="false" tIns="0" lIns="0" bIns="0" rIns="0">
            <a:spAutoFit/>
          </a:bodyPr>
          <a:lstStyle/>
          <a:p>
            <a:pPr algn="ctr">
              <a:lnSpc>
                <a:spcPts val="7000"/>
              </a:lnSpc>
              <a:spcBef>
                <a:spcPct val="0"/>
              </a:spcBef>
            </a:pPr>
            <a:r>
              <a:rPr lang="en-US" b="true" sz="5000">
                <a:solidFill>
                  <a:srgbClr val="FFFFFF"/>
                </a:solidFill>
                <a:latin typeface="Times New Roman Bold"/>
                <a:ea typeface="Times New Roman Bold"/>
                <a:cs typeface="Times New Roman Bold"/>
                <a:sym typeface="Times New Roman Bold"/>
              </a:rPr>
              <a:t>Admin Module</a:t>
            </a:r>
          </a:p>
        </p:txBody>
      </p:sp>
      <p:sp>
        <p:nvSpPr>
          <p:cNvPr name="TextBox 4" id="4"/>
          <p:cNvSpPr txBox="true"/>
          <p:nvPr/>
        </p:nvSpPr>
        <p:spPr>
          <a:xfrm rot="0">
            <a:off x="963578" y="2879692"/>
            <a:ext cx="16230600" cy="6911010"/>
          </a:xfrm>
          <a:prstGeom prst="rect">
            <a:avLst/>
          </a:prstGeom>
        </p:spPr>
        <p:txBody>
          <a:bodyPr anchor="t" rtlCol="false" tIns="0" lIns="0" bIns="0" rIns="0">
            <a:spAutoFit/>
          </a:bodyPr>
          <a:lstStyle/>
          <a:p>
            <a:pPr algn="just">
              <a:lnSpc>
                <a:spcPts val="5459"/>
              </a:lnSpc>
              <a:spcBef>
                <a:spcPct val="0"/>
              </a:spcBef>
            </a:pPr>
            <a:r>
              <a:rPr lang="en-US" sz="3900">
                <a:solidFill>
                  <a:srgbClr val="FFFFFF"/>
                </a:solidFill>
                <a:latin typeface="Times New Roman"/>
                <a:ea typeface="Times New Roman"/>
                <a:cs typeface="Times New Roman"/>
                <a:sym typeface="Times New Roman"/>
              </a:rPr>
              <a:t>1) System Configuration and Management </a:t>
            </a:r>
          </a:p>
          <a:p>
            <a:pPr algn="just">
              <a:lnSpc>
                <a:spcPts val="5459"/>
              </a:lnSpc>
              <a:spcBef>
                <a:spcPct val="0"/>
              </a:spcBef>
            </a:pPr>
          </a:p>
          <a:p>
            <a:pPr algn="just">
              <a:lnSpc>
                <a:spcPts val="5459"/>
              </a:lnSpc>
              <a:spcBef>
                <a:spcPct val="0"/>
              </a:spcBef>
            </a:pPr>
            <a:r>
              <a:rPr lang="en-US" b="true" sz="3900">
                <a:solidFill>
                  <a:srgbClr val="12F1FF"/>
                </a:solidFill>
                <a:latin typeface="Times New Roman Bold"/>
                <a:ea typeface="Times New Roman Bold"/>
                <a:cs typeface="Times New Roman Bold"/>
                <a:sym typeface="Times New Roman Bold"/>
              </a:rPr>
              <a:t>a) Data Source Management:</a:t>
            </a:r>
            <a:r>
              <a:rPr lang="en-US" sz="3900">
                <a:solidFill>
                  <a:srgbClr val="FFFFFF"/>
                </a:solidFill>
                <a:latin typeface="Times New Roman"/>
                <a:ea typeface="Times New Roman"/>
                <a:cs typeface="Times New Roman"/>
                <a:sym typeface="Times New Roman"/>
              </a:rPr>
              <a:t> Admins can define trusted sources for data acquisition, including authorized access to public and private surveillance feeds, social media platforms (with user consent agreements), and phone network data (with legal authorization).</a:t>
            </a:r>
          </a:p>
          <a:p>
            <a:pPr algn="just">
              <a:lnSpc>
                <a:spcPts val="5459"/>
              </a:lnSpc>
              <a:spcBef>
                <a:spcPct val="0"/>
              </a:spcBef>
            </a:pPr>
            <a:r>
              <a:rPr lang="en-US" sz="3900">
                <a:solidFill>
                  <a:srgbClr val="FFFFFF"/>
                </a:solidFill>
                <a:latin typeface="Times New Roman"/>
                <a:ea typeface="Times New Roman"/>
                <a:cs typeface="Times New Roman"/>
                <a:sym typeface="Times New Roman"/>
              </a:rPr>
              <a:t> </a:t>
            </a:r>
          </a:p>
          <a:p>
            <a:pPr algn="just">
              <a:lnSpc>
                <a:spcPts val="5459"/>
              </a:lnSpc>
              <a:spcBef>
                <a:spcPct val="0"/>
              </a:spcBef>
            </a:pPr>
            <a:r>
              <a:rPr lang="en-US" b="true" sz="3900">
                <a:solidFill>
                  <a:srgbClr val="12F1FF"/>
                </a:solidFill>
                <a:latin typeface="Times New Roman Bold"/>
                <a:ea typeface="Times New Roman Bold"/>
                <a:cs typeface="Times New Roman Bold"/>
                <a:sym typeface="Times New Roman Bold"/>
              </a:rPr>
              <a:t>b) User Management:</a:t>
            </a:r>
            <a:r>
              <a:rPr lang="en-US" sz="3900">
                <a:solidFill>
                  <a:srgbClr val="FFFFFF"/>
                </a:solidFill>
                <a:latin typeface="Times New Roman"/>
                <a:ea typeface="Times New Roman"/>
                <a:cs typeface="Times New Roman"/>
                <a:sym typeface="Times New Roman"/>
              </a:rPr>
              <a:t> Admins can create and manage user accounts for authorized law enforcement personnel and search teams. Assigning access levels and permissions ensures data security and restricts unauthorized use</a:t>
            </a:r>
          </a:p>
        </p:txBody>
      </p:sp>
    </p:spTree>
  </p:cSld>
  <p:clrMapOvr>
    <a:masterClrMapping/>
  </p:clrMapOvr>
</p:sld>
</file>

<file path=ppt/slides/slide13.xml><?xml version="1.0" encoding="utf-8"?>
<p:sld xmlns:p="http://schemas.openxmlformats.org/presentationml/2006/main" xmlns:a="http://schemas.openxmlformats.org/drawingml/2006/main">
  <p:cSld>
    <p:bg>
      <p:bgPr>
        <a:solidFill>
          <a:srgbClr val="1C2227"/>
        </a:solidFill>
      </p:bgPr>
    </p:bg>
    <p:spTree>
      <p:nvGrpSpPr>
        <p:cNvPr id="1" name=""/>
        <p:cNvGrpSpPr/>
        <p:nvPr/>
      </p:nvGrpSpPr>
      <p:grpSpPr>
        <a:xfrm>
          <a:off x="0" y="0"/>
          <a:ext cx="0" cy="0"/>
          <a:chOff x="0" y="0"/>
          <a:chExt cx="0" cy="0"/>
        </a:xfrm>
      </p:grpSpPr>
      <p:sp>
        <p:nvSpPr>
          <p:cNvPr name="TextBox 2" id="2"/>
          <p:cNvSpPr txBox="true"/>
          <p:nvPr/>
        </p:nvSpPr>
        <p:spPr>
          <a:xfrm rot="0">
            <a:off x="7127296" y="790575"/>
            <a:ext cx="4033408" cy="1152492"/>
          </a:xfrm>
          <a:prstGeom prst="rect">
            <a:avLst/>
          </a:prstGeom>
        </p:spPr>
        <p:txBody>
          <a:bodyPr anchor="t" rtlCol="false" tIns="0" lIns="0" bIns="0" rIns="0">
            <a:spAutoFit/>
          </a:bodyPr>
          <a:lstStyle/>
          <a:p>
            <a:pPr algn="ctr">
              <a:lnSpc>
                <a:spcPts val="8400"/>
              </a:lnSpc>
              <a:spcBef>
                <a:spcPct val="0"/>
              </a:spcBef>
            </a:pPr>
            <a:r>
              <a:rPr lang="en-US" b="true" sz="6000">
                <a:solidFill>
                  <a:srgbClr val="FFFFFF"/>
                </a:solidFill>
                <a:latin typeface="Times New Roman Bold"/>
                <a:ea typeface="Times New Roman Bold"/>
                <a:cs typeface="Times New Roman Bold"/>
                <a:sym typeface="Times New Roman Bold"/>
              </a:rPr>
              <a:t>MODULES</a:t>
            </a:r>
          </a:p>
        </p:txBody>
      </p:sp>
      <p:sp>
        <p:nvSpPr>
          <p:cNvPr name="TextBox 3" id="3"/>
          <p:cNvSpPr txBox="true"/>
          <p:nvPr/>
        </p:nvSpPr>
        <p:spPr>
          <a:xfrm rot="0">
            <a:off x="1028700" y="2909978"/>
            <a:ext cx="16230600" cy="5539475"/>
          </a:xfrm>
          <a:prstGeom prst="rect">
            <a:avLst/>
          </a:prstGeom>
        </p:spPr>
        <p:txBody>
          <a:bodyPr anchor="t" rtlCol="false" tIns="0" lIns="0" bIns="0" rIns="0">
            <a:spAutoFit/>
          </a:bodyPr>
          <a:lstStyle/>
          <a:p>
            <a:pPr algn="just">
              <a:lnSpc>
                <a:spcPts val="5459"/>
              </a:lnSpc>
            </a:pPr>
            <a:r>
              <a:rPr lang="en-US" sz="3900">
                <a:solidFill>
                  <a:srgbClr val="FFFFFF"/>
                </a:solidFill>
                <a:latin typeface="Times New Roman"/>
                <a:ea typeface="Times New Roman"/>
                <a:cs typeface="Times New Roman"/>
                <a:sym typeface="Times New Roman"/>
              </a:rPr>
              <a:t>2) Data Security and Privacy Controls </a:t>
            </a:r>
          </a:p>
          <a:p>
            <a:pPr algn="just">
              <a:lnSpc>
                <a:spcPts val="5459"/>
              </a:lnSpc>
            </a:pPr>
          </a:p>
          <a:p>
            <a:pPr algn="just">
              <a:lnSpc>
                <a:spcPts val="5459"/>
              </a:lnSpc>
            </a:pPr>
            <a:r>
              <a:rPr lang="en-US" sz="3900" b="true">
                <a:solidFill>
                  <a:srgbClr val="12F1FF"/>
                </a:solidFill>
                <a:latin typeface="Times New Roman Bold"/>
                <a:ea typeface="Times New Roman Bold"/>
                <a:cs typeface="Times New Roman Bold"/>
                <a:sym typeface="Times New Roman Bold"/>
              </a:rPr>
              <a:t>a) Data Anonymization: </a:t>
            </a:r>
            <a:r>
              <a:rPr lang="en-US" sz="3900">
                <a:solidFill>
                  <a:srgbClr val="FFFFFF"/>
                </a:solidFill>
                <a:latin typeface="Times New Roman"/>
                <a:ea typeface="Times New Roman"/>
                <a:cs typeface="Times New Roman"/>
                <a:sym typeface="Times New Roman"/>
              </a:rPr>
              <a:t>Admins can configure the system to anonymize facial data whenever possible during analysis, minimizing privacy concerns.</a:t>
            </a:r>
          </a:p>
          <a:p>
            <a:pPr algn="just">
              <a:lnSpc>
                <a:spcPts val="5459"/>
              </a:lnSpc>
            </a:pPr>
          </a:p>
          <a:p>
            <a:pPr algn="just">
              <a:lnSpc>
                <a:spcPts val="5459"/>
              </a:lnSpc>
              <a:spcBef>
                <a:spcPct val="0"/>
              </a:spcBef>
            </a:pPr>
            <a:r>
              <a:rPr lang="en-US" b="true" sz="3900">
                <a:solidFill>
                  <a:srgbClr val="12F1FF"/>
                </a:solidFill>
                <a:latin typeface="Times New Roman Bold"/>
                <a:ea typeface="Times New Roman Bold"/>
                <a:cs typeface="Times New Roman Bold"/>
                <a:sym typeface="Times New Roman Bold"/>
              </a:rPr>
              <a:t>b) Data Access Logs:</a:t>
            </a:r>
            <a:r>
              <a:rPr lang="en-US" sz="3900">
                <a:solidFill>
                  <a:srgbClr val="FFFFFF"/>
                </a:solidFill>
                <a:latin typeface="Times New Roman"/>
                <a:ea typeface="Times New Roman"/>
                <a:cs typeface="Times New Roman"/>
                <a:sym typeface="Times New Roman"/>
              </a:rPr>
              <a:t> Admins can review and access the data logs which enables to monitoring of user activity and ensure that the authorized personnel are using the system appropriately. </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1C2227"/>
        </a:solidFill>
      </p:bgPr>
    </p:bg>
    <p:spTree>
      <p:nvGrpSpPr>
        <p:cNvPr id="1" name=""/>
        <p:cNvGrpSpPr/>
        <p:nvPr/>
      </p:nvGrpSpPr>
      <p:grpSpPr>
        <a:xfrm>
          <a:off x="0" y="0"/>
          <a:ext cx="0" cy="0"/>
          <a:chOff x="0" y="0"/>
          <a:chExt cx="0" cy="0"/>
        </a:xfrm>
      </p:grpSpPr>
      <p:sp>
        <p:nvSpPr>
          <p:cNvPr name="Freeform 2" id="2"/>
          <p:cNvSpPr/>
          <p:nvPr/>
        </p:nvSpPr>
        <p:spPr>
          <a:xfrm flipH="false" flipV="false" rot="0">
            <a:off x="0" y="1790574"/>
            <a:ext cx="18288000" cy="8116735"/>
          </a:xfrm>
          <a:custGeom>
            <a:avLst/>
            <a:gdLst/>
            <a:ahLst/>
            <a:cxnLst/>
            <a:rect r="r" b="b" t="t" l="l"/>
            <a:pathLst>
              <a:path h="8116735" w="18288000">
                <a:moveTo>
                  <a:pt x="0" y="0"/>
                </a:moveTo>
                <a:lnTo>
                  <a:pt x="18288000" y="0"/>
                </a:lnTo>
                <a:lnTo>
                  <a:pt x="18288000" y="8116735"/>
                </a:lnTo>
                <a:lnTo>
                  <a:pt x="0" y="8116735"/>
                </a:lnTo>
                <a:lnTo>
                  <a:pt x="0" y="0"/>
                </a:lnTo>
                <a:close/>
              </a:path>
            </a:pathLst>
          </a:custGeom>
          <a:blipFill>
            <a:blip r:embed="rId2"/>
            <a:stretch>
              <a:fillRect l="0" t="-20270" r="0" b="-6405"/>
            </a:stretch>
          </a:blipFill>
        </p:spPr>
      </p:sp>
      <p:sp>
        <p:nvSpPr>
          <p:cNvPr name="TextBox 3" id="3"/>
          <p:cNvSpPr txBox="true"/>
          <p:nvPr/>
        </p:nvSpPr>
        <p:spPr>
          <a:xfrm rot="0">
            <a:off x="6803577" y="1276257"/>
            <a:ext cx="4050606" cy="812701"/>
          </a:xfrm>
          <a:prstGeom prst="rect">
            <a:avLst/>
          </a:prstGeom>
        </p:spPr>
        <p:txBody>
          <a:bodyPr anchor="t" rtlCol="false" tIns="0" lIns="0" bIns="0" rIns="0">
            <a:spAutoFit/>
          </a:bodyPr>
          <a:lstStyle/>
          <a:p>
            <a:pPr algn="ctr">
              <a:lnSpc>
                <a:spcPts val="6500"/>
              </a:lnSpc>
              <a:spcBef>
                <a:spcPct val="0"/>
              </a:spcBef>
            </a:pPr>
            <a:r>
              <a:rPr lang="en-US" b="true" sz="5000">
                <a:solidFill>
                  <a:srgbClr val="FFFFFF"/>
                </a:solidFill>
                <a:latin typeface="Open Sans 2 Bold"/>
                <a:ea typeface="Open Sans 2 Bold"/>
                <a:cs typeface="Open Sans 2 Bold"/>
                <a:sym typeface="Open Sans 2 Bold"/>
              </a:rPr>
              <a:t>ADMIN PAGE</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1C2227"/>
        </a:solidFill>
      </p:bgPr>
    </p:bg>
    <p:spTree>
      <p:nvGrpSpPr>
        <p:cNvPr id="1" name=""/>
        <p:cNvGrpSpPr/>
        <p:nvPr/>
      </p:nvGrpSpPr>
      <p:grpSpPr>
        <a:xfrm>
          <a:off x="0" y="0"/>
          <a:ext cx="0" cy="0"/>
          <a:chOff x="0" y="0"/>
          <a:chExt cx="0" cy="0"/>
        </a:xfrm>
      </p:grpSpPr>
      <p:sp>
        <p:nvSpPr>
          <p:cNvPr name="Freeform 2" id="2"/>
          <p:cNvSpPr/>
          <p:nvPr/>
        </p:nvSpPr>
        <p:spPr>
          <a:xfrm flipH="false" flipV="false" rot="0">
            <a:off x="0" y="1286525"/>
            <a:ext cx="18288000" cy="8229600"/>
          </a:xfrm>
          <a:custGeom>
            <a:avLst/>
            <a:gdLst/>
            <a:ahLst/>
            <a:cxnLst/>
            <a:rect r="r" b="b" t="t" l="l"/>
            <a:pathLst>
              <a:path h="8229600" w="18288000">
                <a:moveTo>
                  <a:pt x="0" y="0"/>
                </a:moveTo>
                <a:lnTo>
                  <a:pt x="18288000" y="0"/>
                </a:lnTo>
                <a:lnTo>
                  <a:pt x="18288000" y="8229600"/>
                </a:lnTo>
                <a:lnTo>
                  <a:pt x="0" y="8229600"/>
                </a:lnTo>
                <a:lnTo>
                  <a:pt x="0" y="0"/>
                </a:lnTo>
                <a:close/>
              </a:path>
            </a:pathLst>
          </a:custGeom>
          <a:blipFill>
            <a:blip r:embed="rId2"/>
            <a:stretch>
              <a:fillRect l="0" t="-14441" r="0" b="-10497"/>
            </a:stretch>
          </a:blipFill>
        </p:spPr>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1C2227"/>
        </a:solidFill>
      </p:bgPr>
    </p:bg>
    <p:spTree>
      <p:nvGrpSpPr>
        <p:cNvPr id="1" name=""/>
        <p:cNvGrpSpPr/>
        <p:nvPr/>
      </p:nvGrpSpPr>
      <p:grpSpPr>
        <a:xfrm>
          <a:off x="0" y="0"/>
          <a:ext cx="0" cy="0"/>
          <a:chOff x="0" y="0"/>
          <a:chExt cx="0" cy="0"/>
        </a:xfrm>
      </p:grpSpPr>
      <p:sp>
        <p:nvSpPr>
          <p:cNvPr name="Freeform 2" id="2"/>
          <p:cNvSpPr/>
          <p:nvPr/>
        </p:nvSpPr>
        <p:spPr>
          <a:xfrm flipH="false" flipV="false" rot="-24000">
            <a:off x="1272523" y="2185942"/>
            <a:ext cx="16008831" cy="6485044"/>
          </a:xfrm>
          <a:custGeom>
            <a:avLst/>
            <a:gdLst/>
            <a:ahLst/>
            <a:cxnLst/>
            <a:rect r="r" b="b" t="t" l="l"/>
            <a:pathLst>
              <a:path h="6485044" w="16008831">
                <a:moveTo>
                  <a:pt x="44497" y="0"/>
                </a:moveTo>
                <a:lnTo>
                  <a:pt x="16008831" y="111454"/>
                </a:lnTo>
                <a:lnTo>
                  <a:pt x="15964334" y="6485044"/>
                </a:lnTo>
                <a:lnTo>
                  <a:pt x="0" y="6373590"/>
                </a:lnTo>
                <a:lnTo>
                  <a:pt x="44497" y="0"/>
                </a:lnTo>
                <a:close/>
              </a:path>
            </a:pathLst>
          </a:custGeom>
          <a:blipFill>
            <a:blip r:embed="rId2"/>
            <a:stretch>
              <a:fillRect l="0" t="-17178" r="-1462" b="-23641"/>
            </a:stretch>
          </a:blipFill>
        </p:spPr>
      </p:sp>
    </p:spTree>
  </p:cSld>
  <p:clrMapOvr>
    <a:masterClrMapping/>
  </p:clrMapOvr>
</p:sld>
</file>

<file path=ppt/slides/slide17.xml><?xml version="1.0" encoding="utf-8"?>
<p:sld xmlns:p="http://schemas.openxmlformats.org/presentationml/2006/main" xmlns:a="http://schemas.openxmlformats.org/drawingml/2006/main">
  <p:cSld>
    <p:bg>
      <p:bgPr>
        <a:solidFill>
          <a:srgbClr val="1C2227"/>
        </a:solidFill>
      </p:bgPr>
    </p:bg>
    <p:spTree>
      <p:nvGrpSpPr>
        <p:cNvPr id="1" name=""/>
        <p:cNvGrpSpPr/>
        <p:nvPr/>
      </p:nvGrpSpPr>
      <p:grpSpPr>
        <a:xfrm>
          <a:off x="0" y="0"/>
          <a:ext cx="0" cy="0"/>
          <a:chOff x="0" y="0"/>
          <a:chExt cx="0" cy="0"/>
        </a:xfrm>
      </p:grpSpPr>
      <p:sp>
        <p:nvSpPr>
          <p:cNvPr name="TextBox 2" id="2"/>
          <p:cNvSpPr txBox="true"/>
          <p:nvPr/>
        </p:nvSpPr>
        <p:spPr>
          <a:xfrm rot="0">
            <a:off x="6915292" y="333391"/>
            <a:ext cx="4033408" cy="1152492"/>
          </a:xfrm>
          <a:prstGeom prst="rect">
            <a:avLst/>
          </a:prstGeom>
        </p:spPr>
        <p:txBody>
          <a:bodyPr anchor="t" rtlCol="false" tIns="0" lIns="0" bIns="0" rIns="0">
            <a:spAutoFit/>
          </a:bodyPr>
          <a:lstStyle/>
          <a:p>
            <a:pPr algn="ctr">
              <a:lnSpc>
                <a:spcPts val="8400"/>
              </a:lnSpc>
              <a:spcBef>
                <a:spcPct val="0"/>
              </a:spcBef>
            </a:pPr>
            <a:r>
              <a:rPr lang="en-US" b="true" sz="6000">
                <a:solidFill>
                  <a:srgbClr val="FFFFFF"/>
                </a:solidFill>
                <a:latin typeface="Times New Roman Bold"/>
                <a:ea typeface="Times New Roman Bold"/>
                <a:cs typeface="Times New Roman Bold"/>
                <a:sym typeface="Times New Roman Bold"/>
              </a:rPr>
              <a:t>MODULES</a:t>
            </a:r>
          </a:p>
        </p:txBody>
      </p:sp>
      <p:sp>
        <p:nvSpPr>
          <p:cNvPr name="TextBox 3" id="3"/>
          <p:cNvSpPr txBox="true"/>
          <p:nvPr/>
        </p:nvSpPr>
        <p:spPr>
          <a:xfrm rot="0">
            <a:off x="1211873" y="1743042"/>
            <a:ext cx="3446860" cy="958718"/>
          </a:xfrm>
          <a:prstGeom prst="rect">
            <a:avLst/>
          </a:prstGeom>
        </p:spPr>
        <p:txBody>
          <a:bodyPr anchor="t" rtlCol="false" tIns="0" lIns="0" bIns="0" rIns="0">
            <a:spAutoFit/>
          </a:bodyPr>
          <a:lstStyle/>
          <a:p>
            <a:pPr algn="ctr">
              <a:lnSpc>
                <a:spcPts val="7000"/>
              </a:lnSpc>
              <a:spcBef>
                <a:spcPct val="0"/>
              </a:spcBef>
            </a:pPr>
            <a:r>
              <a:rPr lang="en-US" b="true" sz="5000">
                <a:solidFill>
                  <a:srgbClr val="FFFFFF"/>
                </a:solidFill>
                <a:latin typeface="Times New Roman Bold"/>
                <a:ea typeface="Times New Roman Bold"/>
                <a:cs typeface="Times New Roman Bold"/>
                <a:sym typeface="Times New Roman Bold"/>
              </a:rPr>
              <a:t>User Module</a:t>
            </a:r>
          </a:p>
        </p:txBody>
      </p:sp>
      <p:sp>
        <p:nvSpPr>
          <p:cNvPr name="TextBox 4" id="4"/>
          <p:cNvSpPr txBox="true"/>
          <p:nvPr/>
        </p:nvSpPr>
        <p:spPr>
          <a:xfrm rot="0">
            <a:off x="1028700" y="2909978"/>
            <a:ext cx="16230600" cy="1424874"/>
          </a:xfrm>
          <a:prstGeom prst="rect">
            <a:avLst/>
          </a:prstGeom>
        </p:spPr>
        <p:txBody>
          <a:bodyPr anchor="t" rtlCol="false" tIns="0" lIns="0" bIns="0" rIns="0">
            <a:spAutoFit/>
          </a:bodyPr>
          <a:lstStyle/>
          <a:p>
            <a:pPr algn="just" marL="842010" indent="-421005" lvl="1">
              <a:lnSpc>
                <a:spcPts val="5459"/>
              </a:lnSpc>
              <a:buFont typeface="Arial"/>
              <a:buChar char="•"/>
            </a:pPr>
            <a:r>
              <a:rPr lang="en-US" sz="3900">
                <a:solidFill>
                  <a:srgbClr val="FFFFFF"/>
                </a:solidFill>
                <a:latin typeface="Times New Roman"/>
                <a:ea typeface="Times New Roman"/>
                <a:cs typeface="Times New Roman"/>
                <a:sym typeface="Times New Roman"/>
              </a:rPr>
              <a:t>Add missing person details module </a:t>
            </a:r>
          </a:p>
          <a:p>
            <a:pPr algn="just" marL="842010" indent="-421005" lvl="1">
              <a:lnSpc>
                <a:spcPts val="5459"/>
              </a:lnSpc>
              <a:buFont typeface="Arial"/>
              <a:buChar char="•"/>
            </a:pPr>
            <a:r>
              <a:rPr lang="en-US" sz="3900">
                <a:solidFill>
                  <a:srgbClr val="FFFFFF"/>
                </a:solidFill>
                <a:latin typeface="Times New Roman"/>
                <a:ea typeface="Times New Roman"/>
                <a:cs typeface="Times New Roman"/>
                <a:sym typeface="Times New Roman"/>
              </a:rPr>
              <a:t>Face Recognition</a:t>
            </a:r>
          </a:p>
        </p:txBody>
      </p:sp>
      <p:sp>
        <p:nvSpPr>
          <p:cNvPr name="TextBox 5" id="5"/>
          <p:cNvSpPr txBox="true"/>
          <p:nvPr/>
        </p:nvSpPr>
        <p:spPr>
          <a:xfrm rot="0">
            <a:off x="1211873" y="4639652"/>
            <a:ext cx="16047427" cy="3482175"/>
          </a:xfrm>
          <a:prstGeom prst="rect">
            <a:avLst/>
          </a:prstGeom>
        </p:spPr>
        <p:txBody>
          <a:bodyPr anchor="t" rtlCol="false" tIns="0" lIns="0" bIns="0" rIns="0">
            <a:spAutoFit/>
          </a:bodyPr>
          <a:lstStyle/>
          <a:p>
            <a:pPr algn="just">
              <a:lnSpc>
                <a:spcPts val="5459"/>
              </a:lnSpc>
              <a:spcBef>
                <a:spcPct val="0"/>
              </a:spcBef>
            </a:pPr>
            <a:r>
              <a:rPr lang="en-US" b="true" sz="3900">
                <a:solidFill>
                  <a:srgbClr val="5CE1E6"/>
                </a:solidFill>
                <a:latin typeface="Times New Roman Bold"/>
                <a:ea typeface="Times New Roman Bold"/>
                <a:cs typeface="Times New Roman Bold"/>
                <a:sym typeface="Times New Roman Bold"/>
              </a:rPr>
              <a:t>Missing Person Details Module:</a:t>
            </a:r>
            <a:r>
              <a:rPr lang="en-US" sz="3900">
                <a:solidFill>
                  <a:srgbClr val="FFFFFF"/>
                </a:solidFill>
                <a:latin typeface="Times New Roman"/>
                <a:ea typeface="Times New Roman"/>
                <a:cs typeface="Times New Roman"/>
                <a:sym typeface="Times New Roman"/>
              </a:rPr>
              <a:t>Captures and stores detailed information for each missing person, including personal data, last known location, and photos.</a:t>
            </a:r>
          </a:p>
          <a:p>
            <a:pPr algn="just">
              <a:lnSpc>
                <a:spcPts val="5459"/>
              </a:lnSpc>
              <a:spcBef>
                <a:spcPct val="0"/>
              </a:spcBef>
            </a:pPr>
            <a:r>
              <a:rPr lang="en-US" b="true" sz="3900">
                <a:solidFill>
                  <a:srgbClr val="5CE1E6"/>
                </a:solidFill>
                <a:latin typeface="Times New Roman Bold"/>
                <a:ea typeface="Times New Roman Bold"/>
                <a:cs typeface="Times New Roman Bold"/>
                <a:sym typeface="Times New Roman Bold"/>
              </a:rPr>
              <a:t>Face Recognition: </a:t>
            </a:r>
            <a:r>
              <a:rPr lang="en-US" sz="3900">
                <a:solidFill>
                  <a:srgbClr val="FFFFFF"/>
                </a:solidFill>
                <a:latin typeface="Times New Roman"/>
                <a:ea typeface="Times New Roman"/>
                <a:cs typeface="Times New Roman"/>
                <a:sym typeface="Times New Roman"/>
              </a:rPr>
              <a:t>Uses AI/ML to analyze and match facial features for accurate identification.</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1C2227"/>
        </a:solidFill>
      </p:bgPr>
    </p:bg>
    <p:spTree>
      <p:nvGrpSpPr>
        <p:cNvPr id="1" name=""/>
        <p:cNvGrpSpPr/>
        <p:nvPr/>
      </p:nvGrpSpPr>
      <p:grpSpPr>
        <a:xfrm>
          <a:off x="0" y="0"/>
          <a:ext cx="0" cy="0"/>
          <a:chOff x="0" y="0"/>
          <a:chExt cx="0" cy="0"/>
        </a:xfrm>
      </p:grpSpPr>
      <p:sp>
        <p:nvSpPr>
          <p:cNvPr name="Freeform 2" id="2"/>
          <p:cNvSpPr/>
          <p:nvPr/>
        </p:nvSpPr>
        <p:spPr>
          <a:xfrm flipH="false" flipV="false" rot="0">
            <a:off x="3251430" y="2713136"/>
            <a:ext cx="11785140" cy="6006620"/>
          </a:xfrm>
          <a:custGeom>
            <a:avLst/>
            <a:gdLst/>
            <a:ahLst/>
            <a:cxnLst/>
            <a:rect r="r" b="b" t="t" l="l"/>
            <a:pathLst>
              <a:path h="6006620" w="11785140">
                <a:moveTo>
                  <a:pt x="0" y="0"/>
                </a:moveTo>
                <a:lnTo>
                  <a:pt x="11785140" y="0"/>
                </a:lnTo>
                <a:lnTo>
                  <a:pt x="11785140" y="6006619"/>
                </a:lnTo>
                <a:lnTo>
                  <a:pt x="0" y="6006619"/>
                </a:lnTo>
                <a:lnTo>
                  <a:pt x="0" y="0"/>
                </a:lnTo>
                <a:close/>
              </a:path>
            </a:pathLst>
          </a:custGeom>
          <a:blipFill>
            <a:blip r:embed="rId2"/>
            <a:stretch>
              <a:fillRect l="-4866" t="-13853" r="-2882" b="-5004"/>
            </a:stretch>
          </a:blipFill>
        </p:spPr>
      </p:sp>
      <p:sp>
        <p:nvSpPr>
          <p:cNvPr name="TextBox 3" id="3"/>
          <p:cNvSpPr txBox="true"/>
          <p:nvPr/>
        </p:nvSpPr>
        <p:spPr>
          <a:xfrm rot="0">
            <a:off x="2901363" y="971550"/>
            <a:ext cx="11220814" cy="812701"/>
          </a:xfrm>
          <a:prstGeom prst="rect">
            <a:avLst/>
          </a:prstGeom>
        </p:spPr>
        <p:txBody>
          <a:bodyPr anchor="t" rtlCol="false" tIns="0" lIns="0" bIns="0" rIns="0">
            <a:spAutoFit/>
          </a:bodyPr>
          <a:lstStyle/>
          <a:p>
            <a:pPr algn="ctr">
              <a:lnSpc>
                <a:spcPts val="6500"/>
              </a:lnSpc>
              <a:spcBef>
                <a:spcPct val="0"/>
              </a:spcBef>
            </a:pPr>
            <a:r>
              <a:rPr lang="en-US" b="true" sz="5000">
                <a:solidFill>
                  <a:srgbClr val="FDFDFD"/>
                </a:solidFill>
                <a:latin typeface="Open Sans 2 Bold"/>
                <a:ea typeface="Open Sans 2 Bold"/>
                <a:cs typeface="Open Sans 2 Bold"/>
                <a:sym typeface="Open Sans 2 Bold"/>
              </a:rPr>
              <a:t>Add missing person details module</a:t>
            </a:r>
            <a:r>
              <a:rPr lang="en-US" b="true" sz="5000">
                <a:solidFill>
                  <a:srgbClr val="FDFDFD"/>
                </a:solidFill>
                <a:latin typeface="Open Sans 2 Bold"/>
                <a:ea typeface="Open Sans 2 Bold"/>
                <a:cs typeface="Open Sans 2 Bold"/>
                <a:sym typeface="Open Sans 2 Bold"/>
              </a:rPr>
              <a:t> </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1C2227"/>
        </a:solidFill>
      </p:bgPr>
    </p:bg>
    <p:spTree>
      <p:nvGrpSpPr>
        <p:cNvPr id="1" name=""/>
        <p:cNvGrpSpPr/>
        <p:nvPr/>
      </p:nvGrpSpPr>
      <p:grpSpPr>
        <a:xfrm>
          <a:off x="0" y="0"/>
          <a:ext cx="0" cy="0"/>
          <a:chOff x="0" y="0"/>
          <a:chExt cx="0" cy="0"/>
        </a:xfrm>
      </p:grpSpPr>
      <p:sp>
        <p:nvSpPr>
          <p:cNvPr name="Freeform 2" id="2"/>
          <p:cNvSpPr/>
          <p:nvPr/>
        </p:nvSpPr>
        <p:spPr>
          <a:xfrm flipH="false" flipV="false" rot="0">
            <a:off x="3009705" y="2896526"/>
            <a:ext cx="12268590" cy="5754294"/>
          </a:xfrm>
          <a:custGeom>
            <a:avLst/>
            <a:gdLst/>
            <a:ahLst/>
            <a:cxnLst/>
            <a:rect r="r" b="b" t="t" l="l"/>
            <a:pathLst>
              <a:path h="5754294" w="12268590">
                <a:moveTo>
                  <a:pt x="0" y="0"/>
                </a:moveTo>
                <a:lnTo>
                  <a:pt x="12268590" y="0"/>
                </a:lnTo>
                <a:lnTo>
                  <a:pt x="12268590" y="5754295"/>
                </a:lnTo>
                <a:lnTo>
                  <a:pt x="0" y="5754295"/>
                </a:lnTo>
                <a:lnTo>
                  <a:pt x="0" y="0"/>
                </a:lnTo>
                <a:close/>
              </a:path>
            </a:pathLst>
          </a:custGeom>
          <a:blipFill>
            <a:blip r:embed="rId2"/>
            <a:stretch>
              <a:fillRect l="-1112" t="-15003" r="-2390" b="-9065"/>
            </a:stretch>
          </a:blipFill>
        </p:spPr>
      </p:sp>
      <p:sp>
        <p:nvSpPr>
          <p:cNvPr name="TextBox 3" id="3"/>
          <p:cNvSpPr txBox="true"/>
          <p:nvPr/>
        </p:nvSpPr>
        <p:spPr>
          <a:xfrm rot="0">
            <a:off x="6158853" y="1951464"/>
            <a:ext cx="4759358" cy="485742"/>
          </a:xfrm>
          <a:prstGeom prst="rect">
            <a:avLst/>
          </a:prstGeom>
        </p:spPr>
        <p:txBody>
          <a:bodyPr anchor="t" rtlCol="false" tIns="0" lIns="0" bIns="0" rIns="0">
            <a:spAutoFit/>
          </a:bodyPr>
          <a:lstStyle/>
          <a:p>
            <a:pPr algn="ctr">
              <a:lnSpc>
                <a:spcPts val="3900"/>
              </a:lnSpc>
              <a:spcBef>
                <a:spcPct val="0"/>
              </a:spcBef>
            </a:pPr>
            <a:r>
              <a:rPr lang="en-US" b="true" sz="3000">
                <a:solidFill>
                  <a:srgbClr val="FFFFFF"/>
                </a:solidFill>
                <a:latin typeface="Open Sans 2 Bold"/>
                <a:ea typeface="Open Sans 2 Bold"/>
                <a:cs typeface="Open Sans 2 Bold"/>
                <a:sym typeface="Open Sans 2 Bold"/>
              </a:rPr>
              <a:t>Face Recognition module</a:t>
            </a:r>
          </a:p>
        </p:txBody>
      </p:sp>
    </p:spTree>
  </p:cSld>
  <p:clrMapOvr>
    <a:masterClrMapping/>
  </p:clrMapOvr>
</p:sld>
</file>

<file path=ppt/slides/slide2.xml><?xml version="1.0" encoding="utf-8"?>
<p:sld xmlns:p="http://schemas.openxmlformats.org/presentationml/2006/main" xmlns:a="http://schemas.openxmlformats.org/drawingml/2006/main">
  <p:cSld>
    <p:bg>
      <p:bgPr>
        <a:solidFill>
          <a:srgbClr val="0B081D"/>
        </a:solidFill>
      </p:bgPr>
    </p:bg>
    <p:spTree>
      <p:nvGrpSpPr>
        <p:cNvPr id="1" name=""/>
        <p:cNvGrpSpPr/>
        <p:nvPr/>
      </p:nvGrpSpPr>
      <p:grpSpPr>
        <a:xfrm>
          <a:off x="0" y="0"/>
          <a:ext cx="0" cy="0"/>
          <a:chOff x="0" y="0"/>
          <a:chExt cx="0" cy="0"/>
        </a:xfrm>
      </p:grpSpPr>
      <p:sp>
        <p:nvSpPr>
          <p:cNvPr name="TextBox 2" id="2"/>
          <p:cNvSpPr txBox="true"/>
          <p:nvPr/>
        </p:nvSpPr>
        <p:spPr>
          <a:xfrm rot="0">
            <a:off x="1249028" y="1958565"/>
            <a:ext cx="9755188" cy="7980681"/>
          </a:xfrm>
          <a:prstGeom prst="rect">
            <a:avLst/>
          </a:prstGeom>
        </p:spPr>
        <p:txBody>
          <a:bodyPr anchor="t" rtlCol="false" tIns="0" lIns="0" bIns="0" rIns="0">
            <a:spAutoFit/>
          </a:bodyPr>
          <a:lstStyle/>
          <a:p>
            <a:pPr algn="l" marL="820421" indent="-410210" lvl="1">
              <a:lnSpc>
                <a:spcPts val="5320"/>
              </a:lnSpc>
              <a:buFont typeface="Arial"/>
              <a:buChar char="•"/>
            </a:pPr>
            <a:r>
              <a:rPr lang="en-US" b="true" sz="3800">
                <a:solidFill>
                  <a:srgbClr val="FFFFFF"/>
                </a:solidFill>
                <a:latin typeface="Canva Sans Bold"/>
                <a:ea typeface="Canva Sans Bold"/>
                <a:cs typeface="Canva Sans Bold"/>
                <a:sym typeface="Canva Sans Bold"/>
              </a:rPr>
              <a:t>Abstract</a:t>
            </a:r>
          </a:p>
          <a:p>
            <a:pPr algn="l" marL="820421" indent="-410210" lvl="1">
              <a:lnSpc>
                <a:spcPts val="5320"/>
              </a:lnSpc>
              <a:buFont typeface="Arial"/>
              <a:buChar char="•"/>
            </a:pPr>
            <a:r>
              <a:rPr lang="en-US" b="true" sz="3800">
                <a:solidFill>
                  <a:srgbClr val="FFFFFF"/>
                </a:solidFill>
                <a:latin typeface="Canva Sans Bold"/>
                <a:ea typeface="Canva Sans Bold"/>
                <a:cs typeface="Canva Sans Bold"/>
                <a:sym typeface="Canva Sans Bold"/>
              </a:rPr>
              <a:t>Introduction</a:t>
            </a:r>
          </a:p>
          <a:p>
            <a:pPr algn="l" marL="820421" indent="-410210" lvl="1">
              <a:lnSpc>
                <a:spcPts val="5320"/>
              </a:lnSpc>
              <a:buFont typeface="Arial"/>
              <a:buChar char="•"/>
            </a:pPr>
            <a:r>
              <a:rPr lang="en-US" b="true" sz="3800">
                <a:solidFill>
                  <a:srgbClr val="FFFFFF"/>
                </a:solidFill>
                <a:latin typeface="Canva Sans Bold"/>
                <a:ea typeface="Canva Sans Bold"/>
                <a:cs typeface="Canva Sans Bold"/>
                <a:sym typeface="Canva Sans Bold"/>
              </a:rPr>
              <a:t>Existing System and Drawbacks</a:t>
            </a:r>
          </a:p>
          <a:p>
            <a:pPr algn="l" marL="820421" indent="-410210" lvl="1">
              <a:lnSpc>
                <a:spcPts val="5320"/>
              </a:lnSpc>
              <a:buFont typeface="Arial"/>
              <a:buChar char="•"/>
            </a:pPr>
            <a:r>
              <a:rPr lang="en-US" b="true" sz="3800">
                <a:solidFill>
                  <a:srgbClr val="FFFFFF"/>
                </a:solidFill>
                <a:latin typeface="Canva Sans Bold"/>
                <a:ea typeface="Canva Sans Bold"/>
                <a:cs typeface="Canva Sans Bold"/>
                <a:sym typeface="Canva Sans Bold"/>
              </a:rPr>
              <a:t>Proposed System and advantages</a:t>
            </a:r>
          </a:p>
          <a:p>
            <a:pPr algn="l" marL="820421" indent="-410210" lvl="1">
              <a:lnSpc>
                <a:spcPts val="5320"/>
              </a:lnSpc>
              <a:buFont typeface="Arial"/>
              <a:buChar char="•"/>
            </a:pPr>
            <a:r>
              <a:rPr lang="en-US" b="true" sz="3800">
                <a:solidFill>
                  <a:srgbClr val="FFFFFF"/>
                </a:solidFill>
                <a:latin typeface="Canva Sans Bold"/>
                <a:ea typeface="Canva Sans Bold"/>
                <a:cs typeface="Canva Sans Bold"/>
                <a:sym typeface="Canva Sans Bold"/>
              </a:rPr>
              <a:t>Hardware and software Requirements</a:t>
            </a:r>
          </a:p>
          <a:p>
            <a:pPr algn="l" marL="820421" indent="-410210" lvl="1">
              <a:lnSpc>
                <a:spcPts val="5320"/>
              </a:lnSpc>
              <a:buFont typeface="Arial"/>
              <a:buChar char="•"/>
            </a:pPr>
            <a:r>
              <a:rPr lang="en-US" b="true" sz="3800">
                <a:solidFill>
                  <a:srgbClr val="FFFFFF"/>
                </a:solidFill>
                <a:latin typeface="Canva Sans Bold"/>
                <a:ea typeface="Canva Sans Bold"/>
                <a:cs typeface="Canva Sans Bold"/>
                <a:sym typeface="Canva Sans Bold"/>
              </a:rPr>
              <a:t>Workflow Diagram</a:t>
            </a:r>
          </a:p>
          <a:p>
            <a:pPr algn="l" marL="820421" indent="-410210" lvl="1">
              <a:lnSpc>
                <a:spcPts val="5320"/>
              </a:lnSpc>
              <a:buFont typeface="Arial"/>
              <a:buChar char="•"/>
            </a:pPr>
            <a:r>
              <a:rPr lang="en-US" b="true" sz="3800">
                <a:solidFill>
                  <a:srgbClr val="FFFFFF"/>
                </a:solidFill>
                <a:latin typeface="Canva Sans Bold"/>
                <a:ea typeface="Canva Sans Bold"/>
                <a:cs typeface="Canva Sans Bold"/>
                <a:sym typeface="Canva Sans Bold"/>
              </a:rPr>
              <a:t>Modules</a:t>
            </a:r>
          </a:p>
          <a:p>
            <a:pPr algn="l" marL="820421" indent="-410210" lvl="1">
              <a:lnSpc>
                <a:spcPts val="5320"/>
              </a:lnSpc>
              <a:buFont typeface="Arial"/>
              <a:buChar char="•"/>
            </a:pPr>
            <a:r>
              <a:rPr lang="en-US" b="true" sz="3800">
                <a:solidFill>
                  <a:srgbClr val="FFFFFF"/>
                </a:solidFill>
                <a:latin typeface="Canva Sans Bold"/>
                <a:ea typeface="Canva Sans Bold"/>
                <a:cs typeface="Canva Sans Bold"/>
                <a:sym typeface="Canva Sans Bold"/>
              </a:rPr>
              <a:t>Implementation</a:t>
            </a:r>
          </a:p>
          <a:p>
            <a:pPr algn="l" marL="820421" indent="-410210" lvl="1">
              <a:lnSpc>
                <a:spcPts val="5320"/>
              </a:lnSpc>
              <a:buFont typeface="Arial"/>
              <a:buChar char="•"/>
            </a:pPr>
            <a:r>
              <a:rPr lang="en-US" b="true" sz="3800">
                <a:solidFill>
                  <a:srgbClr val="FFFFFF"/>
                </a:solidFill>
                <a:latin typeface="Canva Sans Bold"/>
                <a:ea typeface="Canva Sans Bold"/>
                <a:cs typeface="Canva Sans Bold"/>
                <a:sym typeface="Canva Sans Bold"/>
              </a:rPr>
              <a:t>Screenshots</a:t>
            </a:r>
          </a:p>
          <a:p>
            <a:pPr algn="l" marL="820421" indent="-410210" lvl="1">
              <a:lnSpc>
                <a:spcPts val="5320"/>
              </a:lnSpc>
              <a:buFont typeface="Arial"/>
              <a:buChar char="•"/>
            </a:pPr>
            <a:r>
              <a:rPr lang="en-US" b="true" sz="3800">
                <a:solidFill>
                  <a:srgbClr val="FFFFFF"/>
                </a:solidFill>
                <a:latin typeface="Canva Sans Bold"/>
                <a:ea typeface="Canva Sans Bold"/>
                <a:cs typeface="Canva Sans Bold"/>
                <a:sym typeface="Canva Sans Bold"/>
              </a:rPr>
              <a:t>Conclusion</a:t>
            </a:r>
          </a:p>
          <a:p>
            <a:pPr algn="l" marL="820421" indent="-410210" lvl="1">
              <a:lnSpc>
                <a:spcPts val="5320"/>
              </a:lnSpc>
              <a:buFont typeface="Arial"/>
              <a:buChar char="•"/>
            </a:pPr>
            <a:r>
              <a:rPr lang="en-US" b="true" sz="3800">
                <a:solidFill>
                  <a:srgbClr val="FFFFFF"/>
                </a:solidFill>
                <a:latin typeface="Canva Sans Bold"/>
                <a:ea typeface="Canva Sans Bold"/>
                <a:cs typeface="Canva Sans Bold"/>
                <a:sym typeface="Canva Sans Bold"/>
              </a:rPr>
              <a:t>Future Scope</a:t>
            </a:r>
          </a:p>
          <a:p>
            <a:pPr algn="l">
              <a:lnSpc>
                <a:spcPts val="5320"/>
              </a:lnSpc>
            </a:pPr>
          </a:p>
        </p:txBody>
      </p:sp>
      <p:sp>
        <p:nvSpPr>
          <p:cNvPr name="TextBox 3" id="3"/>
          <p:cNvSpPr txBox="true"/>
          <p:nvPr/>
        </p:nvSpPr>
        <p:spPr>
          <a:xfrm rot="0">
            <a:off x="6756496" y="506420"/>
            <a:ext cx="4006123" cy="1193800"/>
          </a:xfrm>
          <a:prstGeom prst="rect">
            <a:avLst/>
          </a:prstGeom>
        </p:spPr>
        <p:txBody>
          <a:bodyPr anchor="t" rtlCol="false" tIns="0" lIns="0" bIns="0" rIns="0">
            <a:spAutoFit/>
          </a:bodyPr>
          <a:lstStyle/>
          <a:p>
            <a:pPr algn="ctr">
              <a:lnSpc>
                <a:spcPts val="9799"/>
              </a:lnSpc>
            </a:pPr>
            <a:r>
              <a:rPr lang="en-US" sz="6999" b="true">
                <a:solidFill>
                  <a:srgbClr val="FFFFFF"/>
                </a:solidFill>
                <a:latin typeface="Canva Sans Bold"/>
                <a:ea typeface="Canva Sans Bold"/>
                <a:cs typeface="Canva Sans Bold"/>
                <a:sym typeface="Canva Sans Bold"/>
              </a:rPr>
              <a:t>Contents</a:t>
            </a:r>
          </a:p>
        </p:txBody>
      </p:sp>
    </p:spTree>
  </p:cSld>
  <p:clrMapOvr>
    <a:masterClrMapping/>
  </p:clrMapOvr>
</p:sld>
</file>

<file path=ppt/slides/slide20.xml><?xml version="1.0" encoding="utf-8"?>
<p:sld xmlns:p="http://schemas.openxmlformats.org/presentationml/2006/main" xmlns:a="http://schemas.openxmlformats.org/drawingml/2006/main">
  <p:cSld>
    <p:bg>
      <p:bgPr>
        <a:solidFill>
          <a:srgbClr val="1C2227"/>
        </a:solidFill>
      </p:bgPr>
    </p:bg>
    <p:spTree>
      <p:nvGrpSpPr>
        <p:cNvPr id="1" name=""/>
        <p:cNvGrpSpPr/>
        <p:nvPr/>
      </p:nvGrpSpPr>
      <p:grpSpPr>
        <a:xfrm>
          <a:off x="0" y="0"/>
          <a:ext cx="0" cy="0"/>
          <a:chOff x="0" y="0"/>
          <a:chExt cx="0" cy="0"/>
        </a:xfrm>
      </p:grpSpPr>
      <p:sp>
        <p:nvSpPr>
          <p:cNvPr name="TextBox 2" id="2"/>
          <p:cNvSpPr txBox="true"/>
          <p:nvPr/>
        </p:nvSpPr>
        <p:spPr>
          <a:xfrm rot="0">
            <a:off x="4646164" y="197852"/>
            <a:ext cx="8391261" cy="1226754"/>
          </a:xfrm>
          <a:prstGeom prst="rect">
            <a:avLst/>
          </a:prstGeom>
        </p:spPr>
        <p:txBody>
          <a:bodyPr anchor="t" rtlCol="false" tIns="0" lIns="0" bIns="0" rIns="0">
            <a:spAutoFit/>
          </a:bodyPr>
          <a:lstStyle/>
          <a:p>
            <a:pPr algn="ctr">
              <a:lnSpc>
                <a:spcPts val="10080"/>
              </a:lnSpc>
            </a:pPr>
            <a:r>
              <a:rPr lang="en-US" sz="7200" b="true">
                <a:solidFill>
                  <a:srgbClr val="FFFFFF"/>
                </a:solidFill>
                <a:latin typeface="Canva Sans Bold"/>
                <a:ea typeface="Canva Sans Bold"/>
                <a:cs typeface="Canva Sans Bold"/>
                <a:sym typeface="Canva Sans Bold"/>
              </a:rPr>
              <a:t>IMPLEMENTATION</a:t>
            </a:r>
          </a:p>
        </p:txBody>
      </p:sp>
      <p:sp>
        <p:nvSpPr>
          <p:cNvPr name="TextBox 3" id="3"/>
          <p:cNvSpPr txBox="true"/>
          <p:nvPr/>
        </p:nvSpPr>
        <p:spPr>
          <a:xfrm rot="0">
            <a:off x="1591712" y="2677547"/>
            <a:ext cx="14500165" cy="2947107"/>
          </a:xfrm>
          <a:prstGeom prst="rect">
            <a:avLst/>
          </a:prstGeom>
        </p:spPr>
        <p:txBody>
          <a:bodyPr anchor="t" rtlCol="false" tIns="0" lIns="0" bIns="0" rIns="0">
            <a:spAutoFit/>
          </a:bodyPr>
          <a:lstStyle/>
          <a:p>
            <a:pPr algn="just">
              <a:lnSpc>
                <a:spcPts val="3330"/>
              </a:lnSpc>
            </a:pPr>
            <a:r>
              <a:rPr lang="en-US" sz="2378" b="true">
                <a:solidFill>
                  <a:srgbClr val="FFFFFF"/>
                </a:solidFill>
                <a:latin typeface="Canva Sans Bold"/>
                <a:ea typeface="Canva Sans Bold"/>
                <a:cs typeface="Canva Sans Bold"/>
                <a:sym typeface="Canva Sans Bold"/>
              </a:rPr>
              <a:t>1. Project Initialization</a:t>
            </a:r>
          </a:p>
          <a:p>
            <a:pPr algn="just" marL="513548" indent="-256774" lvl="1">
              <a:lnSpc>
                <a:spcPts val="3330"/>
              </a:lnSpc>
              <a:buFont typeface="Arial"/>
              <a:buChar char="•"/>
            </a:pPr>
            <a:r>
              <a:rPr lang="en-US" b="true" sz="2378">
                <a:solidFill>
                  <a:srgbClr val="FFFFFF"/>
                </a:solidFill>
                <a:latin typeface="Canva Sans Bold"/>
                <a:ea typeface="Canva Sans Bold"/>
                <a:cs typeface="Canva Sans Bold"/>
                <a:sym typeface="Canva Sans Bold"/>
              </a:rPr>
              <a:t>Mo</a:t>
            </a:r>
            <a:r>
              <a:rPr lang="en-US" b="true" sz="2378">
                <a:solidFill>
                  <a:srgbClr val="FFFFFF"/>
                </a:solidFill>
                <a:latin typeface="Canva Sans Bold"/>
                <a:ea typeface="Canva Sans Bold"/>
                <a:cs typeface="Canva Sans Bold"/>
                <a:sym typeface="Canva Sans Bold"/>
              </a:rPr>
              <a:t>dules: django-admin, startproject, startapp</a:t>
            </a:r>
          </a:p>
          <a:p>
            <a:pPr algn="just" marL="513548" indent="-256774" lvl="1">
              <a:lnSpc>
                <a:spcPts val="3330"/>
              </a:lnSpc>
              <a:buFont typeface="Arial"/>
              <a:buChar char="•"/>
            </a:pPr>
            <a:r>
              <a:rPr lang="en-US" b="true" sz="2378">
                <a:solidFill>
                  <a:srgbClr val="FFFFFF"/>
                </a:solidFill>
                <a:latin typeface="Canva Sans Bold"/>
                <a:ea typeface="Canva Sans Bold"/>
                <a:cs typeface="Canva Sans Bold"/>
                <a:sym typeface="Canva Sans Bold"/>
              </a:rPr>
              <a:t>Tasks:</a:t>
            </a:r>
          </a:p>
          <a:p>
            <a:pPr algn="just" marL="1027095" indent="-342365" lvl="2">
              <a:lnSpc>
                <a:spcPts val="3330"/>
              </a:lnSpc>
              <a:buFont typeface="Arial"/>
              <a:buChar char="⚬"/>
            </a:pPr>
            <a:r>
              <a:rPr lang="en-US" b="true" sz="2378">
                <a:solidFill>
                  <a:srgbClr val="FFFFFF"/>
                </a:solidFill>
                <a:latin typeface="Canva Sans Bold"/>
                <a:ea typeface="Canva Sans Bold"/>
                <a:cs typeface="Canva Sans Bold"/>
                <a:sym typeface="Canva Sans Bold"/>
              </a:rPr>
              <a:t>Set Up Project: Create a new Django project and initialize two key apps: detection (for AI-driven person identification) and administration (for data management and admin functions).</a:t>
            </a:r>
          </a:p>
          <a:p>
            <a:pPr algn="just">
              <a:lnSpc>
                <a:spcPts val="3330"/>
              </a:lnSpc>
            </a:pPr>
          </a:p>
        </p:txBody>
      </p:sp>
      <p:sp>
        <p:nvSpPr>
          <p:cNvPr name="TextBox 4" id="4"/>
          <p:cNvSpPr txBox="true"/>
          <p:nvPr/>
        </p:nvSpPr>
        <p:spPr>
          <a:xfrm rot="0">
            <a:off x="1591712" y="5755146"/>
            <a:ext cx="14500165" cy="2947107"/>
          </a:xfrm>
          <a:prstGeom prst="rect">
            <a:avLst/>
          </a:prstGeom>
        </p:spPr>
        <p:txBody>
          <a:bodyPr anchor="t" rtlCol="false" tIns="0" lIns="0" bIns="0" rIns="0">
            <a:spAutoFit/>
          </a:bodyPr>
          <a:lstStyle/>
          <a:p>
            <a:pPr algn="just">
              <a:lnSpc>
                <a:spcPts val="3330"/>
              </a:lnSpc>
            </a:pPr>
            <a:r>
              <a:rPr lang="en-US" sz="2378" b="true">
                <a:solidFill>
                  <a:srgbClr val="FFFFFF"/>
                </a:solidFill>
                <a:latin typeface="Canva Sans Bold"/>
                <a:ea typeface="Canva Sans Bold"/>
                <a:cs typeface="Canva Sans Bold"/>
                <a:sym typeface="Canva Sans Bold"/>
              </a:rPr>
              <a:t>2. Database Schema Design</a:t>
            </a:r>
          </a:p>
          <a:p>
            <a:pPr algn="just" marL="513548" indent="-256774" lvl="1">
              <a:lnSpc>
                <a:spcPts val="3330"/>
              </a:lnSpc>
              <a:buFont typeface="Arial"/>
              <a:buChar char="•"/>
            </a:pPr>
            <a:r>
              <a:rPr lang="en-US" b="true" sz="2378">
                <a:solidFill>
                  <a:srgbClr val="FFFFFF"/>
                </a:solidFill>
                <a:latin typeface="Canva Sans Bold"/>
                <a:ea typeface="Canva Sans Bold"/>
                <a:cs typeface="Canva Sans Bold"/>
                <a:sym typeface="Canva Sans Bold"/>
              </a:rPr>
              <a:t>Mo</a:t>
            </a:r>
            <a:r>
              <a:rPr lang="en-US" b="true" sz="2378">
                <a:solidFill>
                  <a:srgbClr val="FFFFFF"/>
                </a:solidFill>
                <a:latin typeface="Canva Sans Bold"/>
                <a:ea typeface="Canva Sans Bold"/>
                <a:cs typeface="Canva Sans Bold"/>
                <a:sym typeface="Canva Sans Bold"/>
              </a:rPr>
              <a:t>dules: models, migrations</a:t>
            </a:r>
          </a:p>
          <a:p>
            <a:pPr algn="just" marL="513548" indent="-256774" lvl="1">
              <a:lnSpc>
                <a:spcPts val="3330"/>
              </a:lnSpc>
              <a:buFont typeface="Arial"/>
              <a:buChar char="•"/>
            </a:pPr>
            <a:r>
              <a:rPr lang="en-US" b="true" sz="2378">
                <a:solidFill>
                  <a:srgbClr val="FFFFFF"/>
                </a:solidFill>
                <a:latin typeface="Canva Sans Bold"/>
                <a:ea typeface="Canva Sans Bold"/>
                <a:cs typeface="Canva Sans Bold"/>
                <a:sym typeface="Canva Sans Bold"/>
              </a:rPr>
              <a:t>Tasks:</a:t>
            </a:r>
          </a:p>
          <a:p>
            <a:pPr algn="just" marL="1027095" indent="-342365" lvl="2">
              <a:lnSpc>
                <a:spcPts val="3330"/>
              </a:lnSpc>
              <a:buFont typeface="Arial"/>
              <a:buChar char="⚬"/>
            </a:pPr>
            <a:r>
              <a:rPr lang="en-US" b="true" sz="2378">
                <a:solidFill>
                  <a:srgbClr val="FFFFFF"/>
                </a:solidFill>
                <a:latin typeface="Canva Sans Bold"/>
                <a:ea typeface="Canva Sans Bold"/>
                <a:cs typeface="Canva Sans Bold"/>
                <a:sym typeface="Canva Sans Bold"/>
              </a:rPr>
              <a:t>Define Data Models: Establish the schema for storing missing persons' information, including fields for personal details and images.</a:t>
            </a:r>
          </a:p>
          <a:p>
            <a:pPr algn="just" marL="1027095" indent="-342365" lvl="2">
              <a:lnSpc>
                <a:spcPts val="3330"/>
              </a:lnSpc>
              <a:buFont typeface="Arial"/>
              <a:buChar char="⚬"/>
            </a:pPr>
            <a:r>
              <a:rPr lang="en-US" b="true" sz="2378">
                <a:solidFill>
                  <a:srgbClr val="FFFFFF"/>
                </a:solidFill>
                <a:latin typeface="Canva Sans Bold"/>
                <a:ea typeface="Canva Sans Bold"/>
                <a:cs typeface="Canva Sans Bold"/>
                <a:sym typeface="Canva Sans Bold"/>
              </a:rPr>
              <a:t>Apply Migrations: Create and apply migrations to set up the database structure.</a:t>
            </a:r>
          </a:p>
          <a:p>
            <a:pPr algn="just">
              <a:lnSpc>
                <a:spcPts val="3330"/>
              </a:lnSpc>
            </a:pPr>
          </a:p>
        </p:txBody>
      </p:sp>
    </p:spTree>
  </p:cSld>
  <p:clrMapOvr>
    <a:masterClrMapping/>
  </p:clrMapOvr>
</p:sld>
</file>

<file path=ppt/slides/slide21.xml><?xml version="1.0" encoding="utf-8"?>
<p:sld xmlns:p="http://schemas.openxmlformats.org/presentationml/2006/main" xmlns:a="http://schemas.openxmlformats.org/drawingml/2006/main">
  <p:cSld>
    <p:bg>
      <p:bgPr>
        <a:solidFill>
          <a:srgbClr val="1C2227"/>
        </a:solidFill>
      </p:bgPr>
    </p:bg>
    <p:spTree>
      <p:nvGrpSpPr>
        <p:cNvPr id="1" name=""/>
        <p:cNvGrpSpPr/>
        <p:nvPr/>
      </p:nvGrpSpPr>
      <p:grpSpPr>
        <a:xfrm>
          <a:off x="0" y="0"/>
          <a:ext cx="0" cy="0"/>
          <a:chOff x="0" y="0"/>
          <a:chExt cx="0" cy="0"/>
        </a:xfrm>
      </p:grpSpPr>
      <p:sp>
        <p:nvSpPr>
          <p:cNvPr name="TextBox 2" id="2"/>
          <p:cNvSpPr txBox="true"/>
          <p:nvPr/>
        </p:nvSpPr>
        <p:spPr>
          <a:xfrm rot="0">
            <a:off x="4646164" y="197852"/>
            <a:ext cx="8391261" cy="1226754"/>
          </a:xfrm>
          <a:prstGeom prst="rect">
            <a:avLst/>
          </a:prstGeom>
        </p:spPr>
        <p:txBody>
          <a:bodyPr anchor="t" rtlCol="false" tIns="0" lIns="0" bIns="0" rIns="0">
            <a:spAutoFit/>
          </a:bodyPr>
          <a:lstStyle/>
          <a:p>
            <a:pPr algn="ctr">
              <a:lnSpc>
                <a:spcPts val="10080"/>
              </a:lnSpc>
            </a:pPr>
            <a:r>
              <a:rPr lang="en-US" sz="7200" b="true">
                <a:solidFill>
                  <a:srgbClr val="FFFFFF"/>
                </a:solidFill>
                <a:latin typeface="Canva Sans Bold"/>
                <a:ea typeface="Canva Sans Bold"/>
                <a:cs typeface="Canva Sans Bold"/>
                <a:sym typeface="Canva Sans Bold"/>
              </a:rPr>
              <a:t>IMPLEMENTATION</a:t>
            </a:r>
          </a:p>
        </p:txBody>
      </p:sp>
      <p:sp>
        <p:nvSpPr>
          <p:cNvPr name="TextBox 3" id="3"/>
          <p:cNvSpPr txBox="true"/>
          <p:nvPr/>
        </p:nvSpPr>
        <p:spPr>
          <a:xfrm rot="0">
            <a:off x="1591712" y="2619235"/>
            <a:ext cx="15708767" cy="2947107"/>
          </a:xfrm>
          <a:prstGeom prst="rect">
            <a:avLst/>
          </a:prstGeom>
        </p:spPr>
        <p:txBody>
          <a:bodyPr anchor="t" rtlCol="false" tIns="0" lIns="0" bIns="0" rIns="0">
            <a:spAutoFit/>
          </a:bodyPr>
          <a:lstStyle/>
          <a:p>
            <a:pPr algn="just">
              <a:lnSpc>
                <a:spcPts val="3330"/>
              </a:lnSpc>
            </a:pPr>
            <a:r>
              <a:rPr lang="en-US" sz="2378" b="true">
                <a:solidFill>
                  <a:srgbClr val="FFFFFF"/>
                </a:solidFill>
                <a:latin typeface="Canva Sans Bold"/>
                <a:ea typeface="Canva Sans Bold"/>
                <a:cs typeface="Canva Sans Bold"/>
                <a:sym typeface="Canva Sans Bold"/>
              </a:rPr>
              <a:t>3. AI Model Development</a:t>
            </a:r>
          </a:p>
          <a:p>
            <a:pPr algn="just" marL="513548" indent="-256774" lvl="1">
              <a:lnSpc>
                <a:spcPts val="3330"/>
              </a:lnSpc>
              <a:buFont typeface="Arial"/>
              <a:buChar char="•"/>
            </a:pPr>
            <a:r>
              <a:rPr lang="en-US" b="true" sz="2378">
                <a:solidFill>
                  <a:srgbClr val="FFFFFF"/>
                </a:solidFill>
                <a:latin typeface="Canva Sans Bold"/>
                <a:ea typeface="Canva Sans Bold"/>
                <a:cs typeface="Canva Sans Bold"/>
                <a:sym typeface="Canva Sans Bold"/>
              </a:rPr>
              <a:t>Mo</a:t>
            </a:r>
            <a:r>
              <a:rPr lang="en-US" b="true" sz="2378">
                <a:solidFill>
                  <a:srgbClr val="FFFFFF"/>
                </a:solidFill>
                <a:latin typeface="Canva Sans Bold"/>
                <a:ea typeface="Canva Sans Bold"/>
                <a:cs typeface="Canva Sans Bold"/>
                <a:sym typeface="Canva Sans Bold"/>
              </a:rPr>
              <a:t>dules: TensorFlow/Keras or PyTorch (for model training), OpenCV (for image processing)</a:t>
            </a:r>
          </a:p>
          <a:p>
            <a:pPr algn="just" marL="513548" indent="-256774" lvl="1">
              <a:lnSpc>
                <a:spcPts val="3330"/>
              </a:lnSpc>
              <a:buFont typeface="Arial"/>
              <a:buChar char="•"/>
            </a:pPr>
            <a:r>
              <a:rPr lang="en-US" b="true" sz="2378">
                <a:solidFill>
                  <a:srgbClr val="FFFFFF"/>
                </a:solidFill>
                <a:latin typeface="Canva Sans Bold"/>
                <a:ea typeface="Canva Sans Bold"/>
                <a:cs typeface="Canva Sans Bold"/>
                <a:sym typeface="Canva Sans Bold"/>
              </a:rPr>
              <a:t>Tasks:</a:t>
            </a:r>
          </a:p>
          <a:p>
            <a:pPr algn="just" marL="1027095" indent="-342365" lvl="2">
              <a:lnSpc>
                <a:spcPts val="3330"/>
              </a:lnSpc>
              <a:buFont typeface="Arial"/>
              <a:buChar char="⚬"/>
            </a:pPr>
            <a:r>
              <a:rPr lang="en-US" b="true" sz="2378">
                <a:solidFill>
                  <a:srgbClr val="FFFFFF"/>
                </a:solidFill>
                <a:latin typeface="Canva Sans Bold"/>
                <a:ea typeface="Canva Sans Bold"/>
                <a:cs typeface="Canva Sans Bold"/>
                <a:sym typeface="Canva Sans Bold"/>
              </a:rPr>
              <a:t>Mod</a:t>
            </a:r>
            <a:r>
              <a:rPr lang="en-US" b="true" sz="2378">
                <a:solidFill>
                  <a:srgbClr val="FFFFFF"/>
                </a:solidFill>
                <a:latin typeface="Canva Sans Bold"/>
                <a:ea typeface="Canva Sans Bold"/>
                <a:cs typeface="Canva Sans Bold"/>
                <a:sym typeface="Canva Sans Bold"/>
              </a:rPr>
              <a:t>el Selection/Training: Choose or train a facial recognition model using a dataset of missing persons.</a:t>
            </a:r>
          </a:p>
          <a:p>
            <a:pPr algn="just" marL="1027095" indent="-342365" lvl="2">
              <a:lnSpc>
                <a:spcPts val="3330"/>
              </a:lnSpc>
              <a:buFont typeface="Arial"/>
              <a:buChar char="⚬"/>
            </a:pPr>
            <a:r>
              <a:rPr lang="en-US" b="true" sz="2378">
                <a:solidFill>
                  <a:srgbClr val="FFFFFF"/>
                </a:solidFill>
                <a:latin typeface="Canva Sans Bold"/>
                <a:ea typeface="Canva Sans Bold"/>
                <a:cs typeface="Canva Sans Bold"/>
                <a:sym typeface="Canva Sans Bold"/>
              </a:rPr>
              <a:t>Model Serialization: Save the trained model for integration into the Django application.</a:t>
            </a:r>
          </a:p>
          <a:p>
            <a:pPr algn="just">
              <a:lnSpc>
                <a:spcPts val="3330"/>
              </a:lnSpc>
            </a:pPr>
          </a:p>
        </p:txBody>
      </p:sp>
      <p:sp>
        <p:nvSpPr>
          <p:cNvPr name="TextBox 4" id="4"/>
          <p:cNvSpPr txBox="true"/>
          <p:nvPr/>
        </p:nvSpPr>
        <p:spPr>
          <a:xfrm rot="0">
            <a:off x="1591712" y="5755146"/>
            <a:ext cx="15667588" cy="3369950"/>
          </a:xfrm>
          <a:prstGeom prst="rect">
            <a:avLst/>
          </a:prstGeom>
        </p:spPr>
        <p:txBody>
          <a:bodyPr anchor="t" rtlCol="false" tIns="0" lIns="0" bIns="0" rIns="0">
            <a:spAutoFit/>
          </a:bodyPr>
          <a:lstStyle/>
          <a:p>
            <a:pPr algn="just">
              <a:lnSpc>
                <a:spcPts val="3330"/>
              </a:lnSpc>
            </a:pPr>
            <a:r>
              <a:rPr lang="en-US" sz="2378" b="true">
                <a:solidFill>
                  <a:srgbClr val="FFFFFF"/>
                </a:solidFill>
                <a:latin typeface="Canva Sans Bold"/>
                <a:ea typeface="Canva Sans Bold"/>
                <a:cs typeface="Canva Sans Bold"/>
                <a:sym typeface="Canva Sans Bold"/>
              </a:rPr>
              <a:t>4. Backend Integration</a:t>
            </a:r>
          </a:p>
          <a:p>
            <a:pPr algn="just" marL="513548" indent="-256774" lvl="1">
              <a:lnSpc>
                <a:spcPts val="3330"/>
              </a:lnSpc>
              <a:buFont typeface="Arial"/>
              <a:buChar char="•"/>
            </a:pPr>
            <a:r>
              <a:rPr lang="en-US" b="true" sz="2378">
                <a:solidFill>
                  <a:srgbClr val="FFFFFF"/>
                </a:solidFill>
                <a:latin typeface="Canva Sans Bold"/>
                <a:ea typeface="Canva Sans Bold"/>
                <a:cs typeface="Canva Sans Bold"/>
                <a:sym typeface="Canva Sans Bold"/>
              </a:rPr>
              <a:t>Mo</a:t>
            </a:r>
            <a:r>
              <a:rPr lang="en-US" b="true" sz="2378">
                <a:solidFill>
                  <a:srgbClr val="FFFFFF"/>
                </a:solidFill>
                <a:latin typeface="Canva Sans Bold"/>
                <a:ea typeface="Canva Sans Bold"/>
                <a:cs typeface="Canva Sans Bold"/>
                <a:sym typeface="Canva Sans Bold"/>
              </a:rPr>
              <a:t>dules: Django Views, Django Forms, TensorFlow/PyTorch (for loading the model), NumPy (for processing images)</a:t>
            </a:r>
          </a:p>
          <a:p>
            <a:pPr algn="just" marL="513548" indent="-256774" lvl="1">
              <a:lnSpc>
                <a:spcPts val="3330"/>
              </a:lnSpc>
              <a:buFont typeface="Arial"/>
              <a:buChar char="•"/>
            </a:pPr>
            <a:r>
              <a:rPr lang="en-US" b="true" sz="2378">
                <a:solidFill>
                  <a:srgbClr val="FFFFFF"/>
                </a:solidFill>
                <a:latin typeface="Canva Sans Bold"/>
                <a:ea typeface="Canva Sans Bold"/>
                <a:cs typeface="Canva Sans Bold"/>
                <a:sym typeface="Canva Sans Bold"/>
              </a:rPr>
              <a:t>Tasks:</a:t>
            </a:r>
          </a:p>
          <a:p>
            <a:pPr algn="just" marL="1027095" indent="-342365" lvl="2">
              <a:lnSpc>
                <a:spcPts val="3330"/>
              </a:lnSpc>
              <a:buFont typeface="Arial"/>
              <a:buChar char="⚬"/>
            </a:pPr>
            <a:r>
              <a:rPr lang="en-US" b="true" sz="2378">
                <a:solidFill>
                  <a:srgbClr val="FFFFFF"/>
                </a:solidFill>
                <a:latin typeface="Canva Sans Bold"/>
                <a:ea typeface="Canva Sans Bold"/>
                <a:cs typeface="Canva Sans Bold"/>
                <a:sym typeface="Canva Sans Bold"/>
              </a:rPr>
              <a:t>Load</a:t>
            </a:r>
            <a:r>
              <a:rPr lang="en-US" b="true" sz="2378">
                <a:solidFill>
                  <a:srgbClr val="FFFFFF"/>
                </a:solidFill>
                <a:latin typeface="Canva Sans Bold"/>
                <a:ea typeface="Canva Sans Bold"/>
                <a:cs typeface="Canva Sans Bold"/>
                <a:sym typeface="Canva Sans Bold"/>
              </a:rPr>
              <a:t> AI Model: Integrate the AI model into the Django backend.</a:t>
            </a:r>
          </a:p>
          <a:p>
            <a:pPr algn="just" marL="1027095" indent="-342365" lvl="2">
              <a:lnSpc>
                <a:spcPts val="3330"/>
              </a:lnSpc>
              <a:buFont typeface="Arial"/>
              <a:buChar char="⚬"/>
            </a:pPr>
            <a:r>
              <a:rPr lang="en-US" b="true" sz="2378">
                <a:solidFill>
                  <a:srgbClr val="FFFFFF"/>
                </a:solidFill>
                <a:latin typeface="Canva Sans Bold"/>
                <a:ea typeface="Canva Sans Bold"/>
                <a:cs typeface="Canva Sans Bold"/>
                <a:sym typeface="Canva Sans Bold"/>
              </a:rPr>
              <a:t>Develop Image Processing Logic: Create functions to preprocess uploaded images and compare them with database images for matches.</a:t>
            </a:r>
          </a:p>
          <a:p>
            <a:pPr algn="just">
              <a:lnSpc>
                <a:spcPts val="3330"/>
              </a:lnSpc>
            </a:pPr>
          </a:p>
        </p:txBody>
      </p:sp>
    </p:spTree>
  </p:cSld>
  <p:clrMapOvr>
    <a:masterClrMapping/>
  </p:clrMapOvr>
</p:sld>
</file>

<file path=ppt/slides/slide22.xml><?xml version="1.0" encoding="utf-8"?>
<p:sld xmlns:p="http://schemas.openxmlformats.org/presentationml/2006/main" xmlns:a="http://schemas.openxmlformats.org/drawingml/2006/main">
  <p:cSld>
    <p:bg>
      <p:bgPr>
        <a:solidFill>
          <a:srgbClr val="1C2227"/>
        </a:solidFill>
      </p:bgPr>
    </p:bg>
    <p:spTree>
      <p:nvGrpSpPr>
        <p:cNvPr id="1" name=""/>
        <p:cNvGrpSpPr/>
        <p:nvPr/>
      </p:nvGrpSpPr>
      <p:grpSpPr>
        <a:xfrm>
          <a:off x="0" y="0"/>
          <a:ext cx="0" cy="0"/>
          <a:chOff x="0" y="0"/>
          <a:chExt cx="0" cy="0"/>
        </a:xfrm>
      </p:grpSpPr>
      <p:sp>
        <p:nvSpPr>
          <p:cNvPr name="TextBox 2" id="2"/>
          <p:cNvSpPr txBox="true"/>
          <p:nvPr/>
        </p:nvSpPr>
        <p:spPr>
          <a:xfrm rot="0">
            <a:off x="4646164" y="197852"/>
            <a:ext cx="8391261" cy="1226754"/>
          </a:xfrm>
          <a:prstGeom prst="rect">
            <a:avLst/>
          </a:prstGeom>
        </p:spPr>
        <p:txBody>
          <a:bodyPr anchor="t" rtlCol="false" tIns="0" lIns="0" bIns="0" rIns="0">
            <a:spAutoFit/>
          </a:bodyPr>
          <a:lstStyle/>
          <a:p>
            <a:pPr algn="ctr">
              <a:lnSpc>
                <a:spcPts val="10080"/>
              </a:lnSpc>
            </a:pPr>
            <a:r>
              <a:rPr lang="en-US" sz="7200" b="true">
                <a:solidFill>
                  <a:srgbClr val="FFFFFF"/>
                </a:solidFill>
                <a:latin typeface="Canva Sans Bold"/>
                <a:ea typeface="Canva Sans Bold"/>
                <a:cs typeface="Canva Sans Bold"/>
                <a:sym typeface="Canva Sans Bold"/>
              </a:rPr>
              <a:t>IMPLEMENTATION</a:t>
            </a:r>
          </a:p>
        </p:txBody>
      </p:sp>
      <p:sp>
        <p:nvSpPr>
          <p:cNvPr name="TextBox 3" id="3"/>
          <p:cNvSpPr txBox="true"/>
          <p:nvPr/>
        </p:nvSpPr>
        <p:spPr>
          <a:xfrm rot="0">
            <a:off x="1591712" y="2619235"/>
            <a:ext cx="15708767" cy="2947107"/>
          </a:xfrm>
          <a:prstGeom prst="rect">
            <a:avLst/>
          </a:prstGeom>
        </p:spPr>
        <p:txBody>
          <a:bodyPr anchor="t" rtlCol="false" tIns="0" lIns="0" bIns="0" rIns="0">
            <a:spAutoFit/>
          </a:bodyPr>
          <a:lstStyle/>
          <a:p>
            <a:pPr algn="just">
              <a:lnSpc>
                <a:spcPts val="3330"/>
              </a:lnSpc>
            </a:pPr>
            <a:r>
              <a:rPr lang="en-US" sz="2378" b="true">
                <a:solidFill>
                  <a:srgbClr val="FFFFFF"/>
                </a:solidFill>
                <a:latin typeface="Canva Sans Bold"/>
                <a:ea typeface="Canva Sans Bold"/>
                <a:cs typeface="Canva Sans Bold"/>
                <a:sym typeface="Canva Sans Bold"/>
              </a:rPr>
              <a:t>5. Frontend Development</a:t>
            </a:r>
          </a:p>
          <a:p>
            <a:pPr algn="just" marL="513548" indent="-256774" lvl="1">
              <a:lnSpc>
                <a:spcPts val="3330"/>
              </a:lnSpc>
              <a:buFont typeface="Arial"/>
              <a:buChar char="•"/>
            </a:pPr>
            <a:r>
              <a:rPr lang="en-US" b="true" sz="2378">
                <a:solidFill>
                  <a:srgbClr val="FFFFFF"/>
                </a:solidFill>
                <a:latin typeface="Canva Sans Bold"/>
                <a:ea typeface="Canva Sans Bold"/>
                <a:cs typeface="Canva Sans Bold"/>
                <a:sym typeface="Canva Sans Bold"/>
              </a:rPr>
              <a:t>Mo</a:t>
            </a:r>
            <a:r>
              <a:rPr lang="en-US" b="true" sz="2378">
                <a:solidFill>
                  <a:srgbClr val="FFFFFF"/>
                </a:solidFill>
                <a:latin typeface="Canva Sans Bold"/>
                <a:ea typeface="Canva Sans Bold"/>
                <a:cs typeface="Canva Sans Bold"/>
                <a:sym typeface="Canva Sans Bold"/>
              </a:rPr>
              <a:t>dules: Django Templating Engine, HTML/CSS, JavaScript (for enhanced user interaction)</a:t>
            </a:r>
          </a:p>
          <a:p>
            <a:pPr algn="just" marL="513548" indent="-256774" lvl="1">
              <a:lnSpc>
                <a:spcPts val="3330"/>
              </a:lnSpc>
              <a:buFont typeface="Arial"/>
              <a:buChar char="•"/>
            </a:pPr>
            <a:r>
              <a:rPr lang="en-US" b="true" sz="2378">
                <a:solidFill>
                  <a:srgbClr val="FFFFFF"/>
                </a:solidFill>
                <a:latin typeface="Canva Sans Bold"/>
                <a:ea typeface="Canva Sans Bold"/>
                <a:cs typeface="Canva Sans Bold"/>
                <a:sym typeface="Canva Sans Bold"/>
              </a:rPr>
              <a:t>Tasks:</a:t>
            </a:r>
          </a:p>
          <a:p>
            <a:pPr algn="just" marL="1027095" indent="-342365" lvl="2">
              <a:lnSpc>
                <a:spcPts val="3330"/>
              </a:lnSpc>
              <a:buFont typeface="Arial"/>
              <a:buChar char="⚬"/>
            </a:pPr>
            <a:r>
              <a:rPr lang="en-US" b="true" sz="2378">
                <a:solidFill>
                  <a:srgbClr val="FFFFFF"/>
                </a:solidFill>
                <a:latin typeface="Canva Sans Bold"/>
                <a:ea typeface="Canva Sans Bold"/>
                <a:cs typeface="Canva Sans Bold"/>
                <a:sym typeface="Canva Sans Bold"/>
              </a:rPr>
              <a:t>D</a:t>
            </a:r>
            <a:r>
              <a:rPr lang="en-US" b="true" sz="2378">
                <a:solidFill>
                  <a:srgbClr val="FFFFFF"/>
                </a:solidFill>
                <a:latin typeface="Canva Sans Bold"/>
                <a:ea typeface="Canva Sans Bold"/>
                <a:cs typeface="Canva Sans Bold"/>
                <a:sym typeface="Canva Sans Bold"/>
              </a:rPr>
              <a:t>esign User Interfaces: Develop templates for image uploads, match results, and admin dashboards.</a:t>
            </a:r>
          </a:p>
          <a:p>
            <a:pPr algn="just" marL="1027095" indent="-342365" lvl="2">
              <a:lnSpc>
                <a:spcPts val="3330"/>
              </a:lnSpc>
              <a:buFont typeface="Arial"/>
              <a:buChar char="⚬"/>
            </a:pPr>
            <a:r>
              <a:rPr lang="en-US" b="true" sz="2378">
                <a:solidFill>
                  <a:srgbClr val="FFFFFF"/>
                </a:solidFill>
                <a:latin typeface="Canva Sans Bold"/>
                <a:ea typeface="Canva Sans Bold"/>
                <a:cs typeface="Canva Sans Bold"/>
                <a:sym typeface="Canva Sans Bold"/>
              </a:rPr>
              <a:t>Implement Forms: Create forms to allow users to upload images for identification.</a:t>
            </a:r>
          </a:p>
          <a:p>
            <a:pPr algn="just">
              <a:lnSpc>
                <a:spcPts val="3330"/>
              </a:lnSpc>
            </a:pPr>
          </a:p>
        </p:txBody>
      </p:sp>
      <p:sp>
        <p:nvSpPr>
          <p:cNvPr name="TextBox 4" id="4"/>
          <p:cNvSpPr txBox="true"/>
          <p:nvPr/>
        </p:nvSpPr>
        <p:spPr>
          <a:xfrm rot="0">
            <a:off x="1591712" y="5755146"/>
            <a:ext cx="15667588" cy="2524265"/>
          </a:xfrm>
          <a:prstGeom prst="rect">
            <a:avLst/>
          </a:prstGeom>
        </p:spPr>
        <p:txBody>
          <a:bodyPr anchor="t" rtlCol="false" tIns="0" lIns="0" bIns="0" rIns="0">
            <a:spAutoFit/>
          </a:bodyPr>
          <a:lstStyle/>
          <a:p>
            <a:pPr algn="just">
              <a:lnSpc>
                <a:spcPts val="3330"/>
              </a:lnSpc>
            </a:pPr>
            <a:r>
              <a:rPr lang="en-US" sz="2378" b="true">
                <a:solidFill>
                  <a:srgbClr val="FFFFFF"/>
                </a:solidFill>
                <a:latin typeface="Canva Sans Bold"/>
                <a:ea typeface="Canva Sans Bold"/>
                <a:cs typeface="Canva Sans Bold"/>
                <a:sym typeface="Canva Sans Bold"/>
              </a:rPr>
              <a:t>6. Admin Interface Configuration</a:t>
            </a:r>
          </a:p>
          <a:p>
            <a:pPr algn="just" marL="513548" indent="-256774" lvl="1">
              <a:lnSpc>
                <a:spcPts val="3330"/>
              </a:lnSpc>
              <a:buFont typeface="Arial"/>
              <a:buChar char="•"/>
            </a:pPr>
            <a:r>
              <a:rPr lang="en-US" b="true" sz="2378">
                <a:solidFill>
                  <a:srgbClr val="FFFFFF"/>
                </a:solidFill>
                <a:latin typeface="Canva Sans Bold"/>
                <a:ea typeface="Canva Sans Bold"/>
                <a:cs typeface="Canva Sans Bold"/>
                <a:sym typeface="Canva Sans Bold"/>
              </a:rPr>
              <a:t>Mo</a:t>
            </a:r>
            <a:r>
              <a:rPr lang="en-US" b="true" sz="2378">
                <a:solidFill>
                  <a:srgbClr val="FFFFFF"/>
                </a:solidFill>
                <a:latin typeface="Canva Sans Bold"/>
                <a:ea typeface="Canva Sans Bold"/>
                <a:cs typeface="Canva Sans Bold"/>
                <a:sym typeface="Canva Sans Bold"/>
              </a:rPr>
              <a:t>dules: Django Admin</a:t>
            </a:r>
          </a:p>
          <a:p>
            <a:pPr algn="just" marL="513548" indent="-256774" lvl="1">
              <a:lnSpc>
                <a:spcPts val="3330"/>
              </a:lnSpc>
              <a:buFont typeface="Arial"/>
              <a:buChar char="•"/>
            </a:pPr>
            <a:r>
              <a:rPr lang="en-US" b="true" sz="2378">
                <a:solidFill>
                  <a:srgbClr val="FFFFFF"/>
                </a:solidFill>
                <a:latin typeface="Canva Sans Bold"/>
                <a:ea typeface="Canva Sans Bold"/>
                <a:cs typeface="Canva Sans Bold"/>
                <a:sym typeface="Canva Sans Bold"/>
              </a:rPr>
              <a:t>Tasks:</a:t>
            </a:r>
          </a:p>
          <a:p>
            <a:pPr algn="just" marL="1027095" indent="-342365" lvl="2">
              <a:lnSpc>
                <a:spcPts val="3330"/>
              </a:lnSpc>
              <a:buFont typeface="Arial"/>
              <a:buChar char="⚬"/>
            </a:pPr>
            <a:r>
              <a:rPr lang="en-US" b="true" sz="2378">
                <a:solidFill>
                  <a:srgbClr val="FFFFFF"/>
                </a:solidFill>
                <a:latin typeface="Canva Sans Bold"/>
                <a:ea typeface="Canva Sans Bold"/>
                <a:cs typeface="Canva Sans Bold"/>
                <a:sym typeface="Canva Sans Bold"/>
              </a:rPr>
              <a:t>Admin Dashboard: Configure the Django admin interface to manage an</a:t>
            </a:r>
            <a:r>
              <a:rPr lang="en-US" b="true" sz="2378">
                <a:solidFill>
                  <a:srgbClr val="FFFFFF"/>
                </a:solidFill>
                <a:latin typeface="Canva Sans Bold"/>
                <a:ea typeface="Canva Sans Bold"/>
                <a:cs typeface="Canva Sans Bold"/>
                <a:sym typeface="Canva Sans Bold"/>
              </a:rPr>
              <a:t>d</a:t>
            </a:r>
            <a:r>
              <a:rPr lang="en-US" b="true" sz="2378">
                <a:solidFill>
                  <a:srgbClr val="FFFFFF"/>
                </a:solidFill>
                <a:latin typeface="Canva Sans Bold"/>
                <a:ea typeface="Canva Sans Bold"/>
                <a:cs typeface="Canva Sans Bold"/>
                <a:sym typeface="Canva Sans Bold"/>
              </a:rPr>
              <a:t> update the database of missing persons, including the ability to add, edit, and remove records.</a:t>
            </a:r>
          </a:p>
          <a:p>
            <a:pPr algn="just">
              <a:lnSpc>
                <a:spcPts val="3330"/>
              </a:lnSpc>
            </a:pP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1C2227"/>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80000"/>
            </a:blip>
            <a:stretch>
              <a:fillRect l="-2389" t="0" r="-9991" b="-4556"/>
            </a:stretch>
          </a:blipFill>
        </p:spPr>
      </p:sp>
      <p:sp>
        <p:nvSpPr>
          <p:cNvPr name="TextBox 3" id="3"/>
          <p:cNvSpPr txBox="true"/>
          <p:nvPr/>
        </p:nvSpPr>
        <p:spPr>
          <a:xfrm rot="0">
            <a:off x="4571714" y="3893516"/>
            <a:ext cx="8616983" cy="1566445"/>
          </a:xfrm>
          <a:prstGeom prst="rect">
            <a:avLst/>
          </a:prstGeom>
        </p:spPr>
        <p:txBody>
          <a:bodyPr anchor="t" rtlCol="false" tIns="0" lIns="0" bIns="0" rIns="0">
            <a:spAutoFit/>
          </a:bodyPr>
          <a:lstStyle/>
          <a:p>
            <a:pPr algn="ctr">
              <a:lnSpc>
                <a:spcPts val="12880"/>
              </a:lnSpc>
            </a:pPr>
            <a:r>
              <a:rPr lang="en-US" sz="9200" b="true">
                <a:solidFill>
                  <a:srgbClr val="FFFFFF"/>
                </a:solidFill>
                <a:latin typeface="Canva Sans Bold"/>
                <a:ea typeface="Canva Sans Bold"/>
                <a:cs typeface="Canva Sans Bold"/>
                <a:sym typeface="Canva Sans Bold"/>
              </a:rPr>
              <a:t>SCREENSHOTS</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1C2227"/>
        </a:solidFill>
      </p:bgPr>
    </p:bg>
    <p:spTree>
      <p:nvGrpSpPr>
        <p:cNvPr id="1" name=""/>
        <p:cNvGrpSpPr/>
        <p:nvPr/>
      </p:nvGrpSpPr>
      <p:grpSpPr>
        <a:xfrm>
          <a:off x="0" y="0"/>
          <a:ext cx="0" cy="0"/>
          <a:chOff x="0" y="0"/>
          <a:chExt cx="0" cy="0"/>
        </a:xfrm>
      </p:grpSpPr>
      <p:sp>
        <p:nvSpPr>
          <p:cNvPr name="Freeform 2" id="2"/>
          <p:cNvSpPr/>
          <p:nvPr/>
        </p:nvSpPr>
        <p:spPr>
          <a:xfrm flipH="false" flipV="false" rot="0">
            <a:off x="2795624" y="2138634"/>
            <a:ext cx="13571449" cy="6460010"/>
          </a:xfrm>
          <a:custGeom>
            <a:avLst/>
            <a:gdLst/>
            <a:ahLst/>
            <a:cxnLst/>
            <a:rect r="r" b="b" t="t" l="l"/>
            <a:pathLst>
              <a:path h="6460010" w="13571449">
                <a:moveTo>
                  <a:pt x="0" y="0"/>
                </a:moveTo>
                <a:lnTo>
                  <a:pt x="13571449" y="0"/>
                </a:lnTo>
                <a:lnTo>
                  <a:pt x="13571449" y="6460010"/>
                </a:lnTo>
                <a:lnTo>
                  <a:pt x="0" y="6460010"/>
                </a:lnTo>
                <a:lnTo>
                  <a:pt x="0" y="0"/>
                </a:lnTo>
                <a:close/>
              </a:path>
            </a:pathLst>
          </a:custGeom>
          <a:blipFill>
            <a:blip r:embed="rId2"/>
            <a:stretch>
              <a:fillRect l="-6" t="-12728" r="0" b="-5393"/>
            </a:stretch>
          </a:blipFill>
        </p:spPr>
      </p:sp>
      <p:sp>
        <p:nvSpPr>
          <p:cNvPr name="TextBox 3" id="3"/>
          <p:cNvSpPr txBox="true"/>
          <p:nvPr/>
        </p:nvSpPr>
        <p:spPr>
          <a:xfrm rot="0">
            <a:off x="6000519" y="742967"/>
            <a:ext cx="5744105" cy="971484"/>
          </a:xfrm>
          <a:prstGeom prst="rect">
            <a:avLst/>
          </a:prstGeom>
        </p:spPr>
        <p:txBody>
          <a:bodyPr anchor="t" rtlCol="false" tIns="0" lIns="0" bIns="0" rIns="0">
            <a:spAutoFit/>
          </a:bodyPr>
          <a:lstStyle/>
          <a:p>
            <a:pPr algn="ctr">
              <a:lnSpc>
                <a:spcPts val="7800"/>
              </a:lnSpc>
              <a:spcBef>
                <a:spcPct val="0"/>
              </a:spcBef>
            </a:pPr>
            <a:r>
              <a:rPr lang="en-US" b="true" sz="6000">
                <a:solidFill>
                  <a:srgbClr val="FFFFFF"/>
                </a:solidFill>
                <a:latin typeface="Open Sans 2 Bold"/>
                <a:ea typeface="Open Sans 2 Bold"/>
                <a:cs typeface="Open Sans 2 Bold"/>
                <a:sym typeface="Open Sans 2 Bold"/>
              </a:rPr>
              <a:t>LANDING PAGE</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1C2227"/>
        </a:solidFill>
      </p:bgPr>
    </p:bg>
    <p:spTree>
      <p:nvGrpSpPr>
        <p:cNvPr id="1" name=""/>
        <p:cNvGrpSpPr/>
        <p:nvPr/>
      </p:nvGrpSpPr>
      <p:grpSpPr>
        <a:xfrm>
          <a:off x="0" y="0"/>
          <a:ext cx="0" cy="0"/>
          <a:chOff x="0" y="0"/>
          <a:chExt cx="0" cy="0"/>
        </a:xfrm>
      </p:grpSpPr>
      <p:sp>
        <p:nvSpPr>
          <p:cNvPr name="Freeform 2" id="2"/>
          <p:cNvSpPr/>
          <p:nvPr/>
        </p:nvSpPr>
        <p:spPr>
          <a:xfrm flipH="false" flipV="false" rot="0">
            <a:off x="2631968" y="3061492"/>
            <a:ext cx="12812247" cy="5727152"/>
          </a:xfrm>
          <a:custGeom>
            <a:avLst/>
            <a:gdLst/>
            <a:ahLst/>
            <a:cxnLst/>
            <a:rect r="r" b="b" t="t" l="l"/>
            <a:pathLst>
              <a:path h="5727152" w="12812247">
                <a:moveTo>
                  <a:pt x="0" y="0"/>
                </a:moveTo>
                <a:lnTo>
                  <a:pt x="12812247" y="0"/>
                </a:lnTo>
                <a:lnTo>
                  <a:pt x="12812247" y="5727152"/>
                </a:lnTo>
                <a:lnTo>
                  <a:pt x="0" y="5727152"/>
                </a:lnTo>
                <a:lnTo>
                  <a:pt x="0" y="0"/>
                </a:lnTo>
                <a:close/>
              </a:path>
            </a:pathLst>
          </a:custGeom>
          <a:blipFill>
            <a:blip r:embed="rId2"/>
            <a:stretch>
              <a:fillRect l="0" t="-18527" r="0" b="-7247"/>
            </a:stretch>
          </a:blipFill>
        </p:spPr>
      </p:sp>
      <p:sp>
        <p:nvSpPr>
          <p:cNvPr name="TextBox 3" id="3"/>
          <p:cNvSpPr txBox="true"/>
          <p:nvPr/>
        </p:nvSpPr>
        <p:spPr>
          <a:xfrm rot="0">
            <a:off x="1926252" y="496239"/>
            <a:ext cx="13789391" cy="887062"/>
          </a:xfrm>
          <a:prstGeom prst="rect">
            <a:avLst/>
          </a:prstGeom>
        </p:spPr>
        <p:txBody>
          <a:bodyPr anchor="t" rtlCol="false" tIns="0" lIns="0" bIns="0" rIns="0">
            <a:spAutoFit/>
          </a:bodyPr>
          <a:lstStyle/>
          <a:p>
            <a:pPr algn="ctr">
              <a:lnSpc>
                <a:spcPts val="7279"/>
              </a:lnSpc>
            </a:pPr>
            <a:r>
              <a:rPr lang="en-US" sz="5199" b="true">
                <a:solidFill>
                  <a:srgbClr val="FFFFFF"/>
                </a:solidFill>
                <a:latin typeface="Canva Sans Bold"/>
                <a:ea typeface="Canva Sans Bold"/>
                <a:cs typeface="Canva Sans Bold"/>
                <a:sym typeface="Canva Sans Bold"/>
              </a:rPr>
              <a:t>TECHNOLOGIES PAGE</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1C2227"/>
        </a:solidFill>
      </p:bgPr>
    </p:bg>
    <p:spTree>
      <p:nvGrpSpPr>
        <p:cNvPr id="1" name=""/>
        <p:cNvGrpSpPr/>
        <p:nvPr/>
      </p:nvGrpSpPr>
      <p:grpSpPr>
        <a:xfrm>
          <a:off x="0" y="0"/>
          <a:ext cx="0" cy="0"/>
          <a:chOff x="0" y="0"/>
          <a:chExt cx="0" cy="0"/>
        </a:xfrm>
      </p:grpSpPr>
      <p:sp>
        <p:nvSpPr>
          <p:cNvPr name="Freeform 2" id="2"/>
          <p:cNvSpPr/>
          <p:nvPr/>
        </p:nvSpPr>
        <p:spPr>
          <a:xfrm flipH="false" flipV="false" rot="0">
            <a:off x="2877053" y="2600063"/>
            <a:ext cx="12322876" cy="5591437"/>
          </a:xfrm>
          <a:custGeom>
            <a:avLst/>
            <a:gdLst/>
            <a:ahLst/>
            <a:cxnLst/>
            <a:rect r="r" b="b" t="t" l="l"/>
            <a:pathLst>
              <a:path h="5591437" w="12322876">
                <a:moveTo>
                  <a:pt x="0" y="0"/>
                </a:moveTo>
                <a:lnTo>
                  <a:pt x="12322876" y="0"/>
                </a:lnTo>
                <a:lnTo>
                  <a:pt x="12322876" y="5591437"/>
                </a:lnTo>
                <a:lnTo>
                  <a:pt x="0" y="5591437"/>
                </a:lnTo>
                <a:lnTo>
                  <a:pt x="0" y="0"/>
                </a:lnTo>
                <a:close/>
              </a:path>
            </a:pathLst>
          </a:custGeom>
          <a:blipFill>
            <a:blip r:embed="rId2"/>
            <a:stretch>
              <a:fillRect l="-667" t="-18353" r="-2379" b="-9329"/>
            </a:stretch>
          </a:blipFill>
        </p:spPr>
      </p:sp>
      <p:sp>
        <p:nvSpPr>
          <p:cNvPr name="TextBox 3" id="3"/>
          <p:cNvSpPr txBox="true"/>
          <p:nvPr/>
        </p:nvSpPr>
        <p:spPr>
          <a:xfrm rot="0">
            <a:off x="2497052" y="537544"/>
            <a:ext cx="12322876" cy="887062"/>
          </a:xfrm>
          <a:prstGeom prst="rect">
            <a:avLst/>
          </a:prstGeom>
        </p:spPr>
        <p:txBody>
          <a:bodyPr anchor="t" rtlCol="false" tIns="0" lIns="0" bIns="0" rIns="0">
            <a:spAutoFit/>
          </a:bodyPr>
          <a:lstStyle/>
          <a:p>
            <a:pPr algn="ctr">
              <a:lnSpc>
                <a:spcPts val="7279"/>
              </a:lnSpc>
            </a:pPr>
            <a:r>
              <a:rPr lang="en-US" sz="5199" b="true">
                <a:solidFill>
                  <a:srgbClr val="FFFFFF"/>
                </a:solidFill>
                <a:latin typeface="Canva Sans Bold"/>
                <a:ea typeface="Canva Sans Bold"/>
                <a:cs typeface="Canva Sans Bold"/>
                <a:sym typeface="Canva Sans Bold"/>
              </a:rPr>
              <a:t>LIST OF MISSING PERSONS</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1C2227"/>
        </a:solidFill>
      </p:bgPr>
    </p:bg>
    <p:spTree>
      <p:nvGrpSpPr>
        <p:cNvPr id="1" name=""/>
        <p:cNvGrpSpPr/>
        <p:nvPr/>
      </p:nvGrpSpPr>
      <p:grpSpPr>
        <a:xfrm>
          <a:off x="0" y="0"/>
          <a:ext cx="0" cy="0"/>
          <a:chOff x="0" y="0"/>
          <a:chExt cx="0" cy="0"/>
        </a:xfrm>
      </p:grpSpPr>
      <p:sp>
        <p:nvSpPr>
          <p:cNvPr name="Freeform 2" id="2"/>
          <p:cNvSpPr/>
          <p:nvPr/>
        </p:nvSpPr>
        <p:spPr>
          <a:xfrm flipH="false" flipV="false" rot="0">
            <a:off x="2794825" y="2600063"/>
            <a:ext cx="12540818" cy="5754294"/>
          </a:xfrm>
          <a:custGeom>
            <a:avLst/>
            <a:gdLst/>
            <a:ahLst/>
            <a:cxnLst/>
            <a:rect r="r" b="b" t="t" l="l"/>
            <a:pathLst>
              <a:path h="5754294" w="12540818">
                <a:moveTo>
                  <a:pt x="0" y="0"/>
                </a:moveTo>
                <a:lnTo>
                  <a:pt x="12540818" y="0"/>
                </a:lnTo>
                <a:lnTo>
                  <a:pt x="12540818" y="5754295"/>
                </a:lnTo>
                <a:lnTo>
                  <a:pt x="0" y="5754295"/>
                </a:lnTo>
                <a:lnTo>
                  <a:pt x="0" y="0"/>
                </a:lnTo>
                <a:close/>
              </a:path>
            </a:pathLst>
          </a:custGeom>
          <a:blipFill>
            <a:blip r:embed="rId2"/>
            <a:stretch>
              <a:fillRect l="0" t="-17834" r="-1256" b="-6235"/>
            </a:stretch>
          </a:blipFill>
        </p:spPr>
      </p:sp>
      <p:sp>
        <p:nvSpPr>
          <p:cNvPr name="TextBox 3" id="3"/>
          <p:cNvSpPr txBox="true"/>
          <p:nvPr/>
        </p:nvSpPr>
        <p:spPr>
          <a:xfrm rot="0">
            <a:off x="2550539" y="933450"/>
            <a:ext cx="12540818" cy="1810954"/>
          </a:xfrm>
          <a:prstGeom prst="rect">
            <a:avLst/>
          </a:prstGeom>
        </p:spPr>
        <p:txBody>
          <a:bodyPr anchor="t" rtlCol="false" tIns="0" lIns="0" bIns="0" rIns="0">
            <a:spAutoFit/>
          </a:bodyPr>
          <a:lstStyle/>
          <a:p>
            <a:pPr algn="ctr">
              <a:lnSpc>
                <a:spcPts val="7279"/>
              </a:lnSpc>
            </a:pPr>
            <a:r>
              <a:rPr lang="en-US" sz="5199" b="true">
                <a:solidFill>
                  <a:srgbClr val="FFFFFF"/>
                </a:solidFill>
                <a:latin typeface="Canva Sans Bold"/>
                <a:ea typeface="Canva Sans Bold"/>
                <a:cs typeface="Canva Sans Bold"/>
                <a:sym typeface="Canva Sans Bold"/>
              </a:rPr>
              <a:t>ADMIN PAGE</a:t>
            </a:r>
          </a:p>
          <a:p>
            <a:pPr algn="ctr">
              <a:lnSpc>
                <a:spcPts val="7279"/>
              </a:lnSpc>
            </a:pP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bg>
      <p:bgPr>
        <a:solidFill>
          <a:srgbClr val="1C2227"/>
        </a:solidFill>
      </p:bgPr>
    </p:bg>
    <p:spTree>
      <p:nvGrpSpPr>
        <p:cNvPr id="1" name=""/>
        <p:cNvGrpSpPr/>
        <p:nvPr/>
      </p:nvGrpSpPr>
      <p:grpSpPr>
        <a:xfrm>
          <a:off x="0" y="0"/>
          <a:ext cx="0" cy="0"/>
          <a:chOff x="0" y="0"/>
          <a:chExt cx="0" cy="0"/>
        </a:xfrm>
      </p:grpSpPr>
      <p:sp>
        <p:nvSpPr>
          <p:cNvPr name="Freeform 2" id="2"/>
          <p:cNvSpPr/>
          <p:nvPr/>
        </p:nvSpPr>
        <p:spPr>
          <a:xfrm flipH="false" flipV="false" rot="0">
            <a:off x="2984826" y="1872404"/>
            <a:ext cx="12698350" cy="7139336"/>
          </a:xfrm>
          <a:custGeom>
            <a:avLst/>
            <a:gdLst/>
            <a:ahLst/>
            <a:cxnLst/>
            <a:rect r="r" b="b" t="t" l="l"/>
            <a:pathLst>
              <a:path h="7139336" w="12698350">
                <a:moveTo>
                  <a:pt x="0" y="0"/>
                </a:moveTo>
                <a:lnTo>
                  <a:pt x="12698349" y="0"/>
                </a:lnTo>
                <a:lnTo>
                  <a:pt x="12698349" y="7139336"/>
                </a:lnTo>
                <a:lnTo>
                  <a:pt x="0" y="7139336"/>
                </a:lnTo>
                <a:lnTo>
                  <a:pt x="0" y="0"/>
                </a:lnTo>
                <a:close/>
              </a:path>
            </a:pathLst>
          </a:custGeom>
          <a:blipFill>
            <a:blip r:embed="rId2"/>
            <a:stretch>
              <a:fillRect l="0" t="0" r="0" b="0"/>
            </a:stretch>
          </a:blipFill>
        </p:spPr>
      </p:sp>
      <p:sp>
        <p:nvSpPr>
          <p:cNvPr name="TextBox 3" id="3"/>
          <p:cNvSpPr txBox="true"/>
          <p:nvPr/>
        </p:nvSpPr>
        <p:spPr>
          <a:xfrm rot="0">
            <a:off x="2469110" y="537544"/>
            <a:ext cx="12698350" cy="887062"/>
          </a:xfrm>
          <a:prstGeom prst="rect">
            <a:avLst/>
          </a:prstGeom>
        </p:spPr>
        <p:txBody>
          <a:bodyPr anchor="t" rtlCol="false" tIns="0" lIns="0" bIns="0" rIns="0">
            <a:spAutoFit/>
          </a:bodyPr>
          <a:lstStyle/>
          <a:p>
            <a:pPr algn="ctr">
              <a:lnSpc>
                <a:spcPts val="7279"/>
              </a:lnSpc>
            </a:pPr>
            <a:r>
              <a:rPr lang="en-US" sz="5199" b="true">
                <a:solidFill>
                  <a:srgbClr val="FFFFFF"/>
                </a:solidFill>
                <a:latin typeface="Canva Sans Bold"/>
                <a:ea typeface="Canva Sans Bold"/>
                <a:cs typeface="Canva Sans Bold"/>
                <a:sym typeface="Canva Sans Bold"/>
              </a:rPr>
              <a:t>CAMERA FEED</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bg>
      <p:bgPr>
        <a:solidFill>
          <a:srgbClr val="1C2227"/>
        </a:solidFill>
      </p:bgPr>
    </p:bg>
    <p:spTree>
      <p:nvGrpSpPr>
        <p:cNvPr id="1" name=""/>
        <p:cNvGrpSpPr/>
        <p:nvPr/>
      </p:nvGrpSpPr>
      <p:grpSpPr>
        <a:xfrm>
          <a:off x="0" y="0"/>
          <a:ext cx="0" cy="0"/>
          <a:chOff x="0" y="0"/>
          <a:chExt cx="0" cy="0"/>
        </a:xfrm>
      </p:grpSpPr>
      <p:sp>
        <p:nvSpPr>
          <p:cNvPr name="Freeform 2" id="2"/>
          <p:cNvSpPr/>
          <p:nvPr/>
        </p:nvSpPr>
        <p:spPr>
          <a:xfrm flipH="false" flipV="false" rot="0">
            <a:off x="2794825" y="1573832"/>
            <a:ext cx="12698350" cy="7139336"/>
          </a:xfrm>
          <a:custGeom>
            <a:avLst/>
            <a:gdLst/>
            <a:ahLst/>
            <a:cxnLst/>
            <a:rect r="r" b="b" t="t" l="l"/>
            <a:pathLst>
              <a:path h="7139336" w="12698350">
                <a:moveTo>
                  <a:pt x="0" y="0"/>
                </a:moveTo>
                <a:lnTo>
                  <a:pt x="12698350" y="0"/>
                </a:lnTo>
                <a:lnTo>
                  <a:pt x="12698350" y="7139336"/>
                </a:lnTo>
                <a:lnTo>
                  <a:pt x="0" y="7139336"/>
                </a:lnTo>
                <a:lnTo>
                  <a:pt x="0" y="0"/>
                </a:lnTo>
                <a:close/>
              </a:path>
            </a:pathLst>
          </a:custGeom>
          <a:blipFill>
            <a:blip r:embed="rId2"/>
            <a:stretch>
              <a:fillRect l="0" t="0" r="0" b="0"/>
            </a:stretch>
          </a:blipFill>
        </p:spPr>
      </p:sp>
      <p:sp>
        <p:nvSpPr>
          <p:cNvPr name="TextBox 3" id="3"/>
          <p:cNvSpPr txBox="true"/>
          <p:nvPr/>
        </p:nvSpPr>
        <p:spPr>
          <a:xfrm rot="0">
            <a:off x="8266000" y="542958"/>
            <a:ext cx="1375999" cy="485742"/>
          </a:xfrm>
          <a:prstGeom prst="rect">
            <a:avLst/>
          </a:prstGeom>
        </p:spPr>
        <p:txBody>
          <a:bodyPr anchor="t" rtlCol="false" tIns="0" lIns="0" bIns="0" rIns="0">
            <a:spAutoFit/>
          </a:bodyPr>
          <a:lstStyle/>
          <a:p>
            <a:pPr algn="ctr">
              <a:lnSpc>
                <a:spcPts val="3900"/>
              </a:lnSpc>
              <a:spcBef>
                <a:spcPct val="0"/>
              </a:spcBef>
            </a:pPr>
            <a:r>
              <a:rPr lang="en-US" b="true" sz="3000">
                <a:solidFill>
                  <a:srgbClr val="FFFFFF"/>
                </a:solidFill>
                <a:latin typeface="Open Sans 2 Bold"/>
                <a:ea typeface="Open Sans 2 Bold"/>
                <a:cs typeface="Open Sans 2 Bold"/>
                <a:sym typeface="Open Sans 2 Bold"/>
              </a:rPr>
              <a:t>Output</a:t>
            </a:r>
          </a:p>
        </p:txBody>
      </p:sp>
    </p:spTree>
  </p:cSld>
  <p:clrMapOvr>
    <a:masterClrMapping/>
  </p:clrMapOvr>
</p:sld>
</file>

<file path=ppt/slides/slide3.xml><?xml version="1.0" encoding="utf-8"?>
<p:sld xmlns:p="http://schemas.openxmlformats.org/presentationml/2006/main" xmlns:a="http://schemas.openxmlformats.org/drawingml/2006/main">
  <p:cSld>
    <p:bg>
      <p:bgPr>
        <a:solidFill>
          <a:srgbClr val="0B081D"/>
        </a:solidFill>
      </p:bgPr>
    </p:bg>
    <p:spTree>
      <p:nvGrpSpPr>
        <p:cNvPr id="1" name=""/>
        <p:cNvGrpSpPr/>
        <p:nvPr/>
      </p:nvGrpSpPr>
      <p:grpSpPr>
        <a:xfrm>
          <a:off x="0" y="0"/>
          <a:ext cx="0" cy="0"/>
          <a:chOff x="0" y="0"/>
          <a:chExt cx="0" cy="0"/>
        </a:xfrm>
      </p:grpSpPr>
      <p:sp>
        <p:nvSpPr>
          <p:cNvPr name="TextBox 2" id="2"/>
          <p:cNvSpPr txBox="true"/>
          <p:nvPr/>
        </p:nvSpPr>
        <p:spPr>
          <a:xfrm rot="0">
            <a:off x="1970673" y="790575"/>
            <a:ext cx="7416923" cy="1152492"/>
          </a:xfrm>
          <a:prstGeom prst="rect">
            <a:avLst/>
          </a:prstGeom>
        </p:spPr>
        <p:txBody>
          <a:bodyPr anchor="t" rtlCol="false" tIns="0" lIns="0" bIns="0" rIns="0">
            <a:spAutoFit/>
          </a:bodyPr>
          <a:lstStyle/>
          <a:p>
            <a:pPr algn="ctr">
              <a:lnSpc>
                <a:spcPts val="8400"/>
              </a:lnSpc>
              <a:spcBef>
                <a:spcPct val="0"/>
              </a:spcBef>
            </a:pPr>
            <a:r>
              <a:rPr lang="en-US" b="true" sz="6000">
                <a:solidFill>
                  <a:srgbClr val="2844CB"/>
                </a:solidFill>
                <a:latin typeface="Times New Roman Bold"/>
                <a:ea typeface="Times New Roman Bold"/>
                <a:cs typeface="Times New Roman Bold"/>
                <a:sym typeface="Times New Roman Bold"/>
              </a:rPr>
              <a:t>INTRODUCTION</a:t>
            </a:r>
          </a:p>
        </p:txBody>
      </p:sp>
      <p:sp>
        <p:nvSpPr>
          <p:cNvPr name="TextBox 3" id="3"/>
          <p:cNvSpPr txBox="true"/>
          <p:nvPr/>
        </p:nvSpPr>
        <p:spPr>
          <a:xfrm rot="0">
            <a:off x="1970673" y="2740603"/>
            <a:ext cx="15288627" cy="6272874"/>
          </a:xfrm>
          <a:prstGeom prst="rect">
            <a:avLst/>
          </a:prstGeom>
        </p:spPr>
        <p:txBody>
          <a:bodyPr anchor="t" rtlCol="false" tIns="0" lIns="0" bIns="0" rIns="0">
            <a:spAutoFit/>
          </a:bodyPr>
          <a:lstStyle/>
          <a:p>
            <a:pPr algn="just">
              <a:lnSpc>
                <a:spcPts val="7000"/>
              </a:lnSpc>
              <a:spcBef>
                <a:spcPct val="0"/>
              </a:spcBef>
            </a:pPr>
            <a:r>
              <a:rPr lang="en-US" sz="5000">
                <a:solidFill>
                  <a:srgbClr val="FFFFFF"/>
                </a:solidFill>
                <a:latin typeface="Times New Roman"/>
                <a:ea typeface="Times New Roman"/>
                <a:cs typeface="Times New Roman"/>
                <a:sym typeface="Times New Roman"/>
              </a:rPr>
              <a:t>The "Locating Missing Ones" project aims to revolutionize search and rescue by using machine learning and facial recognition in a web application. It enables real-time detection of missing persons through CCTV footage, allowing users to report sightings to the police, enhancing accuracy and efficiency in finding missing people.</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bg>
      <p:bgPr>
        <a:solidFill>
          <a:srgbClr val="1C2227"/>
        </a:solidFill>
      </p:bgPr>
    </p:bg>
    <p:spTree>
      <p:nvGrpSpPr>
        <p:cNvPr id="1" name=""/>
        <p:cNvGrpSpPr/>
        <p:nvPr/>
      </p:nvGrpSpPr>
      <p:grpSpPr>
        <a:xfrm>
          <a:off x="0" y="0"/>
          <a:ext cx="0" cy="0"/>
          <a:chOff x="0" y="0"/>
          <a:chExt cx="0" cy="0"/>
        </a:xfrm>
      </p:grpSpPr>
      <p:sp>
        <p:nvSpPr>
          <p:cNvPr name="Freeform 2" id="2"/>
          <p:cNvSpPr/>
          <p:nvPr/>
        </p:nvSpPr>
        <p:spPr>
          <a:xfrm flipH="false" flipV="false" rot="0">
            <a:off x="6516658" y="2342683"/>
            <a:ext cx="5254684" cy="6915617"/>
          </a:xfrm>
          <a:custGeom>
            <a:avLst/>
            <a:gdLst/>
            <a:ahLst/>
            <a:cxnLst/>
            <a:rect r="r" b="b" t="t" l="l"/>
            <a:pathLst>
              <a:path h="6915617" w="5254684">
                <a:moveTo>
                  <a:pt x="0" y="0"/>
                </a:moveTo>
                <a:lnTo>
                  <a:pt x="5254684" y="0"/>
                </a:lnTo>
                <a:lnTo>
                  <a:pt x="5254684" y="6915617"/>
                </a:lnTo>
                <a:lnTo>
                  <a:pt x="0" y="6915617"/>
                </a:lnTo>
                <a:lnTo>
                  <a:pt x="0" y="0"/>
                </a:lnTo>
                <a:close/>
              </a:path>
            </a:pathLst>
          </a:custGeom>
          <a:blipFill>
            <a:blip r:embed="rId2"/>
            <a:stretch>
              <a:fillRect l="0" t="-32314" r="0" b="-32314"/>
            </a:stretch>
          </a:blipFill>
        </p:spPr>
      </p:sp>
      <p:sp>
        <p:nvSpPr>
          <p:cNvPr name="TextBox 3" id="3"/>
          <p:cNvSpPr txBox="true"/>
          <p:nvPr/>
        </p:nvSpPr>
        <p:spPr>
          <a:xfrm rot="0">
            <a:off x="6224848" y="933450"/>
            <a:ext cx="5546494" cy="887062"/>
          </a:xfrm>
          <a:prstGeom prst="rect">
            <a:avLst/>
          </a:prstGeom>
        </p:spPr>
        <p:txBody>
          <a:bodyPr anchor="t" rtlCol="false" tIns="0" lIns="0" bIns="0" rIns="0">
            <a:spAutoFit/>
          </a:bodyPr>
          <a:lstStyle/>
          <a:p>
            <a:pPr algn="ctr">
              <a:lnSpc>
                <a:spcPts val="7279"/>
              </a:lnSpc>
            </a:pPr>
            <a:r>
              <a:rPr lang="en-US" sz="5199" b="true">
                <a:solidFill>
                  <a:srgbClr val="FFFFFF"/>
                </a:solidFill>
                <a:latin typeface="Canva Sans Bold"/>
                <a:ea typeface="Canva Sans Bold"/>
                <a:cs typeface="Canva Sans Bold"/>
                <a:sym typeface="Canva Sans Bold"/>
              </a:rPr>
              <a:t>Alert notification</a:t>
            </a:r>
          </a:p>
        </p:txBody>
      </p:sp>
    </p:spTree>
  </p:cSld>
  <p:clrMapOvr>
    <a:masterClrMapping/>
  </p:clrMapOvr>
</p:sld>
</file>

<file path=ppt/slides/slide31.xml><?xml version="1.0" encoding="utf-8"?>
<p:sld xmlns:p="http://schemas.openxmlformats.org/presentationml/2006/main" xmlns:a="http://schemas.openxmlformats.org/drawingml/2006/main">
  <p:cSld>
    <p:bg>
      <p:bgPr>
        <a:solidFill>
          <a:srgbClr val="1C2227"/>
        </a:solidFill>
      </p:bgPr>
    </p:bg>
    <p:spTree>
      <p:nvGrpSpPr>
        <p:cNvPr id="1" name=""/>
        <p:cNvGrpSpPr/>
        <p:nvPr/>
      </p:nvGrpSpPr>
      <p:grpSpPr>
        <a:xfrm>
          <a:off x="0" y="0"/>
          <a:ext cx="0" cy="0"/>
          <a:chOff x="0" y="0"/>
          <a:chExt cx="0" cy="0"/>
        </a:xfrm>
      </p:grpSpPr>
      <p:sp>
        <p:nvSpPr>
          <p:cNvPr name="TextBox 2" id="2"/>
          <p:cNvSpPr txBox="true"/>
          <p:nvPr/>
        </p:nvSpPr>
        <p:spPr>
          <a:xfrm rot="0">
            <a:off x="6381834" y="971550"/>
            <a:ext cx="4167188" cy="971484"/>
          </a:xfrm>
          <a:prstGeom prst="rect">
            <a:avLst/>
          </a:prstGeom>
        </p:spPr>
        <p:txBody>
          <a:bodyPr anchor="t" rtlCol="false" tIns="0" lIns="0" bIns="0" rIns="0">
            <a:spAutoFit/>
          </a:bodyPr>
          <a:lstStyle/>
          <a:p>
            <a:pPr algn="ctr">
              <a:lnSpc>
                <a:spcPts val="7800"/>
              </a:lnSpc>
              <a:spcBef>
                <a:spcPct val="0"/>
              </a:spcBef>
            </a:pPr>
            <a:r>
              <a:rPr lang="en-US" b="true" sz="6000">
                <a:solidFill>
                  <a:srgbClr val="FFFFFF"/>
                </a:solidFill>
                <a:latin typeface="Open Sans 2 Bold"/>
                <a:ea typeface="Open Sans 2 Bold"/>
                <a:cs typeface="Open Sans 2 Bold"/>
                <a:sym typeface="Open Sans 2 Bold"/>
              </a:rPr>
              <a:t>Conclusion</a:t>
            </a:r>
          </a:p>
        </p:txBody>
      </p:sp>
      <p:sp>
        <p:nvSpPr>
          <p:cNvPr name="TextBox 3" id="3"/>
          <p:cNvSpPr txBox="true"/>
          <p:nvPr/>
        </p:nvSpPr>
        <p:spPr>
          <a:xfrm rot="0">
            <a:off x="1764288" y="3048200"/>
            <a:ext cx="15495012" cy="3930253"/>
          </a:xfrm>
          <a:prstGeom prst="rect">
            <a:avLst/>
          </a:prstGeom>
        </p:spPr>
        <p:txBody>
          <a:bodyPr anchor="t" rtlCol="false" tIns="0" lIns="0" bIns="0" rIns="0">
            <a:spAutoFit/>
          </a:bodyPr>
          <a:lstStyle/>
          <a:p>
            <a:pPr algn="just" marL="863599" indent="-431800" lvl="1">
              <a:lnSpc>
                <a:spcPts val="5199"/>
              </a:lnSpc>
              <a:buFont typeface="Arial"/>
              <a:buChar char="•"/>
            </a:pPr>
            <a:r>
              <a:rPr lang="en-US" b="true" sz="3999">
                <a:solidFill>
                  <a:srgbClr val="FFFFFF"/>
                </a:solidFill>
                <a:latin typeface="Open Sans 2 Bold"/>
                <a:ea typeface="Open Sans 2 Bold"/>
                <a:cs typeface="Open Sans 2 Bold"/>
                <a:sym typeface="Open Sans 2 Bold"/>
              </a:rPr>
              <a:t>Significance of the Missing Person Detection System: Revolutionizing the search for missing individuals.</a:t>
            </a:r>
          </a:p>
          <a:p>
            <a:pPr algn="just" marL="863599" indent="-431800" lvl="1">
              <a:lnSpc>
                <a:spcPts val="5199"/>
              </a:lnSpc>
              <a:buFont typeface="Arial"/>
              <a:buChar char="•"/>
            </a:pPr>
            <a:r>
              <a:rPr lang="en-US" b="true" sz="3999">
                <a:solidFill>
                  <a:srgbClr val="FFFFFF"/>
                </a:solidFill>
                <a:latin typeface="Open Sans 2 Bold"/>
                <a:ea typeface="Open Sans 2 Bold"/>
                <a:cs typeface="Open Sans 2 Bold"/>
                <a:sym typeface="Open Sans 2 Bold"/>
              </a:rPr>
              <a:t> Potential for Saving Lives: Timely identification and rescue of missing persons. </a:t>
            </a:r>
          </a:p>
          <a:p>
            <a:pPr algn="just" marL="863599" indent="-431800" lvl="1">
              <a:lnSpc>
                <a:spcPts val="5199"/>
              </a:lnSpc>
              <a:buFont typeface="Arial"/>
              <a:buChar char="•"/>
            </a:pPr>
            <a:r>
              <a:rPr lang="en-US" b="true" sz="3999">
                <a:solidFill>
                  <a:srgbClr val="FFFFFF"/>
                </a:solidFill>
                <a:latin typeface="Open Sans 2 Bold"/>
                <a:ea typeface="Open Sans 2 Bold"/>
                <a:cs typeface="Open Sans 2 Bold"/>
                <a:sym typeface="Open Sans 2 Bold"/>
              </a:rPr>
              <a:t>Contribution to Society: Enhancing public safety and reducing anxiety among families of missing persons.</a:t>
            </a:r>
          </a:p>
        </p:txBody>
      </p:sp>
    </p:spTree>
  </p:cSld>
  <p:clrMapOvr>
    <a:masterClrMapping/>
  </p:clrMapOvr>
</p:sld>
</file>

<file path=ppt/slides/slide32.xml><?xml version="1.0" encoding="utf-8"?>
<p:sld xmlns:p="http://schemas.openxmlformats.org/presentationml/2006/main" xmlns:a="http://schemas.openxmlformats.org/drawingml/2006/main">
  <p:cSld>
    <p:bg>
      <p:bgPr>
        <a:solidFill>
          <a:srgbClr val="1C2227"/>
        </a:solidFill>
      </p:bgPr>
    </p:bg>
    <p:spTree>
      <p:nvGrpSpPr>
        <p:cNvPr id="1" name=""/>
        <p:cNvGrpSpPr/>
        <p:nvPr/>
      </p:nvGrpSpPr>
      <p:grpSpPr>
        <a:xfrm>
          <a:off x="0" y="0"/>
          <a:ext cx="0" cy="0"/>
          <a:chOff x="0" y="0"/>
          <a:chExt cx="0" cy="0"/>
        </a:xfrm>
      </p:grpSpPr>
      <p:sp>
        <p:nvSpPr>
          <p:cNvPr name="TextBox 2" id="2"/>
          <p:cNvSpPr txBox="true"/>
          <p:nvPr/>
        </p:nvSpPr>
        <p:spPr>
          <a:xfrm rot="0">
            <a:off x="6663779" y="490507"/>
            <a:ext cx="4960441" cy="971484"/>
          </a:xfrm>
          <a:prstGeom prst="rect">
            <a:avLst/>
          </a:prstGeom>
        </p:spPr>
        <p:txBody>
          <a:bodyPr anchor="t" rtlCol="false" tIns="0" lIns="0" bIns="0" rIns="0">
            <a:spAutoFit/>
          </a:bodyPr>
          <a:lstStyle/>
          <a:p>
            <a:pPr algn="ctr">
              <a:lnSpc>
                <a:spcPts val="7800"/>
              </a:lnSpc>
              <a:spcBef>
                <a:spcPct val="0"/>
              </a:spcBef>
            </a:pPr>
            <a:r>
              <a:rPr lang="en-US" b="true" sz="6000">
                <a:solidFill>
                  <a:srgbClr val="FFFFFF"/>
                </a:solidFill>
                <a:latin typeface="Open Sans 2 Bold"/>
                <a:ea typeface="Open Sans 2 Bold"/>
                <a:cs typeface="Open Sans 2 Bold"/>
                <a:sym typeface="Open Sans 2 Bold"/>
              </a:rPr>
              <a:t>Future Scope</a:t>
            </a:r>
          </a:p>
        </p:txBody>
      </p:sp>
      <p:sp>
        <p:nvSpPr>
          <p:cNvPr name="TextBox 3" id="3"/>
          <p:cNvSpPr txBox="true"/>
          <p:nvPr/>
        </p:nvSpPr>
        <p:spPr>
          <a:xfrm rot="0">
            <a:off x="2292657" y="2258851"/>
            <a:ext cx="14113033" cy="7216048"/>
          </a:xfrm>
          <a:prstGeom prst="rect">
            <a:avLst/>
          </a:prstGeom>
        </p:spPr>
        <p:txBody>
          <a:bodyPr anchor="t" rtlCol="false" tIns="0" lIns="0" bIns="0" rIns="0">
            <a:spAutoFit/>
          </a:bodyPr>
          <a:lstStyle/>
          <a:p>
            <a:pPr algn="just" marL="863599" indent="-431800" lvl="1">
              <a:lnSpc>
                <a:spcPts val="5199"/>
              </a:lnSpc>
              <a:buFont typeface="Arial"/>
              <a:buChar char="•"/>
            </a:pPr>
            <a:r>
              <a:rPr lang="en-US" b="true" sz="3999">
                <a:solidFill>
                  <a:srgbClr val="FFFFFF"/>
                </a:solidFill>
                <a:latin typeface="Open Sans 2 Bold"/>
                <a:ea typeface="Open Sans 2 Bold"/>
                <a:cs typeface="Open Sans 2 Bold"/>
                <a:sym typeface="Open Sans 2 Bold"/>
              </a:rPr>
              <a:t>Real-Time Video Analysis Integration. </a:t>
            </a:r>
          </a:p>
          <a:p>
            <a:pPr algn="just" marL="863599" indent="-431800" lvl="1">
              <a:lnSpc>
                <a:spcPts val="5199"/>
              </a:lnSpc>
              <a:buFont typeface="Arial"/>
              <a:buChar char="•"/>
            </a:pPr>
            <a:r>
              <a:rPr lang="en-US" b="true" sz="3999">
                <a:solidFill>
                  <a:srgbClr val="FFFFFF"/>
                </a:solidFill>
                <a:latin typeface="Open Sans 2 Bold"/>
                <a:ea typeface="Open Sans 2 Bold"/>
                <a:cs typeface="Open Sans 2 Bold"/>
                <a:sym typeface="Open Sans 2 Bold"/>
              </a:rPr>
              <a:t> Mobile Application Development. </a:t>
            </a:r>
          </a:p>
          <a:p>
            <a:pPr algn="just" marL="863599" indent="-431800" lvl="1">
              <a:lnSpc>
                <a:spcPts val="5199"/>
              </a:lnSpc>
              <a:buFont typeface="Arial"/>
              <a:buChar char="•"/>
            </a:pPr>
            <a:r>
              <a:rPr lang="en-US" b="true" sz="3999">
                <a:solidFill>
                  <a:srgbClr val="FFFFFF"/>
                </a:solidFill>
                <a:latin typeface="Open Sans 2 Bold"/>
                <a:ea typeface="Open Sans 2 Bold"/>
                <a:cs typeface="Open Sans 2 Bold"/>
                <a:sym typeface="Open Sans 2 Bold"/>
              </a:rPr>
              <a:t>Collaboration with Law Enforcement Agencies, </a:t>
            </a:r>
          </a:p>
          <a:p>
            <a:pPr algn="just" marL="863599" indent="-431800" lvl="1">
              <a:lnSpc>
                <a:spcPts val="5199"/>
              </a:lnSpc>
              <a:buFont typeface="Arial"/>
              <a:buChar char="•"/>
            </a:pPr>
            <a:r>
              <a:rPr lang="en-US" b="true" sz="3999">
                <a:solidFill>
                  <a:srgbClr val="FFFFFF"/>
                </a:solidFill>
                <a:latin typeface="Open Sans 2 Bold"/>
                <a:ea typeface="Open Sans 2 Bold"/>
                <a:cs typeface="Open Sans 2 Bold"/>
                <a:sym typeface="Open Sans 2 Bold"/>
              </a:rPr>
              <a:t> Integration with Social Media Platforms. </a:t>
            </a:r>
          </a:p>
          <a:p>
            <a:pPr algn="just" marL="863599" indent="-431800" lvl="1">
              <a:lnSpc>
                <a:spcPts val="5199"/>
              </a:lnSpc>
              <a:buFont typeface="Arial"/>
              <a:buChar char="•"/>
            </a:pPr>
            <a:r>
              <a:rPr lang="en-US" b="true" sz="3999">
                <a:solidFill>
                  <a:srgbClr val="FFFFFF"/>
                </a:solidFill>
                <a:latin typeface="Open Sans 2 Bold"/>
                <a:ea typeface="Open Sans 2 Bold"/>
                <a:cs typeface="Open Sans 2 Bold"/>
                <a:sym typeface="Open Sans 2 Bold"/>
              </a:rPr>
              <a:t>Integration with Public Services. </a:t>
            </a:r>
          </a:p>
          <a:p>
            <a:pPr algn="just" marL="863599" indent="-431800" lvl="1">
              <a:lnSpc>
                <a:spcPts val="5199"/>
              </a:lnSpc>
              <a:buFont typeface="Arial"/>
              <a:buChar char="•"/>
            </a:pPr>
            <a:r>
              <a:rPr lang="en-US" b="true" sz="3999">
                <a:solidFill>
                  <a:srgbClr val="FFFFFF"/>
                </a:solidFill>
                <a:latin typeface="Open Sans 2 Bold"/>
                <a:ea typeface="Open Sans 2 Bold"/>
                <a:cs typeface="Open Sans 2 Bold"/>
                <a:sym typeface="Open Sans 2 Bold"/>
              </a:rPr>
              <a:t>Implementing encryption protocols and data privacy.  </a:t>
            </a:r>
          </a:p>
          <a:p>
            <a:pPr algn="just" marL="863599" indent="-431800" lvl="1">
              <a:lnSpc>
                <a:spcPts val="5199"/>
              </a:lnSpc>
              <a:buFont typeface="Arial"/>
              <a:buChar char="•"/>
            </a:pPr>
            <a:r>
              <a:rPr lang="en-US" b="true" sz="3999">
                <a:solidFill>
                  <a:srgbClr val="FFFFFF"/>
                </a:solidFill>
                <a:latin typeface="Open Sans 2 Bold"/>
                <a:ea typeface="Open Sans 2 Bold"/>
                <a:cs typeface="Open Sans 2 Bold"/>
                <a:sym typeface="Open Sans 2 Bold"/>
              </a:rPr>
              <a:t>Incorporating geolocation services and camera metadata.  </a:t>
            </a:r>
          </a:p>
          <a:p>
            <a:pPr algn="just" marL="863599" indent="-431800" lvl="1">
              <a:lnSpc>
                <a:spcPts val="5199"/>
              </a:lnSpc>
              <a:buFont typeface="Arial"/>
              <a:buChar char="•"/>
            </a:pPr>
            <a:r>
              <a:rPr lang="en-US" b="true" sz="3999">
                <a:solidFill>
                  <a:srgbClr val="FFFFFF"/>
                </a:solidFill>
                <a:latin typeface="Open Sans 2 Bold"/>
                <a:ea typeface="Open Sans 2 Bold"/>
                <a:cs typeface="Open Sans 2 Bold"/>
                <a:sym typeface="Open Sans 2 Bold"/>
              </a:rPr>
              <a:t>Deploying the system on cloud services like AWS, Azure, or Google Cloud.</a:t>
            </a:r>
          </a:p>
        </p:txBody>
      </p:sp>
    </p:spTree>
  </p:cSld>
  <p:clrMapOvr>
    <a:masterClrMapping/>
  </p:clrMapOvr>
</p:sld>
</file>

<file path=ppt/slides/slide33.xml><?xml version="1.0" encoding="utf-8"?>
<p:sld xmlns:p="http://schemas.openxmlformats.org/presentationml/2006/main" xmlns:a="http://schemas.openxmlformats.org/drawingml/2006/main">
  <p:cSld>
    <p:bg>
      <p:bgPr>
        <a:solidFill>
          <a:srgbClr val="1C2227"/>
        </a:solidFill>
      </p:bgPr>
    </p:bg>
    <p:spTree>
      <p:nvGrpSpPr>
        <p:cNvPr id="1" name=""/>
        <p:cNvGrpSpPr/>
        <p:nvPr/>
      </p:nvGrpSpPr>
      <p:grpSpPr>
        <a:xfrm>
          <a:off x="0" y="0"/>
          <a:ext cx="0" cy="0"/>
          <a:chOff x="0" y="0"/>
          <a:chExt cx="0" cy="0"/>
        </a:xfrm>
      </p:grpSpPr>
      <p:sp>
        <p:nvSpPr>
          <p:cNvPr name="TextBox 2" id="2"/>
          <p:cNvSpPr txBox="true"/>
          <p:nvPr/>
        </p:nvSpPr>
        <p:spPr>
          <a:xfrm rot="0">
            <a:off x="5316471" y="490507"/>
            <a:ext cx="7655058" cy="971484"/>
          </a:xfrm>
          <a:prstGeom prst="rect">
            <a:avLst/>
          </a:prstGeom>
        </p:spPr>
        <p:txBody>
          <a:bodyPr anchor="t" rtlCol="false" tIns="0" lIns="0" bIns="0" rIns="0">
            <a:spAutoFit/>
          </a:bodyPr>
          <a:lstStyle/>
          <a:p>
            <a:pPr algn="ctr">
              <a:lnSpc>
                <a:spcPts val="7800"/>
              </a:lnSpc>
              <a:spcBef>
                <a:spcPct val="0"/>
              </a:spcBef>
            </a:pPr>
            <a:r>
              <a:rPr lang="en-US" b="true" sz="6000">
                <a:solidFill>
                  <a:srgbClr val="FFFFFF"/>
                </a:solidFill>
                <a:latin typeface="Open Sans 2 Bold"/>
                <a:ea typeface="Open Sans 2 Bold"/>
                <a:cs typeface="Open Sans 2 Bold"/>
                <a:sym typeface="Open Sans 2 Bold"/>
              </a:rPr>
              <a:t>Benefits and Impact</a:t>
            </a:r>
          </a:p>
        </p:txBody>
      </p:sp>
      <p:sp>
        <p:nvSpPr>
          <p:cNvPr name="TextBox 3" id="3"/>
          <p:cNvSpPr txBox="true"/>
          <p:nvPr/>
        </p:nvSpPr>
        <p:spPr>
          <a:xfrm rot="0">
            <a:off x="1743973" y="2172512"/>
            <a:ext cx="14800055" cy="7413626"/>
          </a:xfrm>
          <a:prstGeom prst="rect">
            <a:avLst/>
          </a:prstGeom>
        </p:spPr>
        <p:txBody>
          <a:bodyPr anchor="t" rtlCol="false" tIns="0" lIns="0" bIns="0" rIns="0">
            <a:spAutoFit/>
          </a:bodyPr>
          <a:lstStyle/>
          <a:p>
            <a:pPr algn="just" marL="755651" indent="-377825" lvl="1">
              <a:lnSpc>
                <a:spcPts val="4550"/>
              </a:lnSpc>
              <a:buFont typeface="Arial"/>
              <a:buChar char="•"/>
            </a:pPr>
            <a:r>
              <a:rPr lang="en-US" b="true" sz="3500">
                <a:solidFill>
                  <a:srgbClr val="FFFFFF"/>
                </a:solidFill>
                <a:latin typeface="Open Sans 2 Bold"/>
                <a:ea typeface="Open Sans 2 Bold"/>
                <a:cs typeface="Open Sans 2 Bold"/>
                <a:sym typeface="Open Sans 2 Bold"/>
              </a:rPr>
              <a:t>Rapid image uploads allow for quicker initiation of the search process. </a:t>
            </a:r>
          </a:p>
          <a:p>
            <a:pPr algn="just" marL="755651" indent="-377825" lvl="1">
              <a:lnSpc>
                <a:spcPts val="4550"/>
              </a:lnSpc>
              <a:buFont typeface="Arial"/>
              <a:buChar char="•"/>
            </a:pPr>
            <a:r>
              <a:rPr lang="en-US" b="true" sz="3500">
                <a:solidFill>
                  <a:srgbClr val="FFFFFF"/>
                </a:solidFill>
                <a:latin typeface="Open Sans 2 Bold"/>
                <a:ea typeface="Open Sans 2 Bold"/>
                <a:cs typeface="Open Sans 2 Bold"/>
                <a:sym typeface="Open Sans 2 Bold"/>
              </a:rPr>
              <a:t>OpenCV &amp; face-recgonition ensures precise facial feature extraction, enhancing the accuracy of face encodings during matching. </a:t>
            </a:r>
          </a:p>
          <a:p>
            <a:pPr algn="just" marL="755651" indent="-377825" lvl="1">
              <a:lnSpc>
                <a:spcPts val="4550"/>
              </a:lnSpc>
              <a:buFont typeface="Arial"/>
              <a:buChar char="•"/>
            </a:pPr>
            <a:r>
              <a:rPr lang="en-US" b="true" sz="3500">
                <a:solidFill>
                  <a:srgbClr val="FFFFFF"/>
                </a:solidFill>
                <a:latin typeface="Open Sans 2 Bold"/>
                <a:ea typeface="Open Sans 2 Bold"/>
                <a:cs typeface="Open Sans 2 Bold"/>
                <a:sym typeface="Open Sans 2 Bold"/>
              </a:rPr>
              <a:t>Organized database ensures comparison during facial recognition </a:t>
            </a:r>
          </a:p>
          <a:p>
            <a:pPr algn="just" marL="755651" indent="-377825" lvl="1">
              <a:lnSpc>
                <a:spcPts val="4550"/>
              </a:lnSpc>
              <a:buFont typeface="Arial"/>
              <a:buChar char="•"/>
            </a:pPr>
            <a:r>
              <a:rPr lang="en-US" b="true" sz="3500">
                <a:solidFill>
                  <a:srgbClr val="FFFFFF"/>
                </a:solidFill>
                <a:latin typeface="Open Sans 2 Bold"/>
                <a:ea typeface="Open Sans 2 Bold"/>
                <a:cs typeface="Open Sans 2 Bold"/>
                <a:sym typeface="Open Sans 2 Bold"/>
              </a:rPr>
              <a:t> Automatic alert generation for authorities and concerned individuals. </a:t>
            </a:r>
          </a:p>
          <a:p>
            <a:pPr algn="just" marL="755651" indent="-377825" lvl="1">
              <a:lnSpc>
                <a:spcPts val="4550"/>
              </a:lnSpc>
              <a:buFont typeface="Arial"/>
              <a:buChar char="•"/>
            </a:pPr>
            <a:r>
              <a:rPr lang="en-US" b="true" sz="3500">
                <a:solidFill>
                  <a:srgbClr val="FFFFFF"/>
                </a:solidFill>
                <a:latin typeface="Open Sans 2 Bold"/>
                <a:ea typeface="Open Sans 2 Bold"/>
                <a:cs typeface="Open Sans 2 Bold"/>
                <a:sym typeface="Open Sans 2 Bold"/>
              </a:rPr>
              <a:t>Reduces the overall time and resources traditionally required for missing person investigations. The project sets the stage for advancements in missing person detection, with potential applications extending beyond current boundaries.</a:t>
            </a:r>
          </a:p>
        </p:txBody>
      </p:sp>
    </p:spTree>
  </p:cSld>
  <p:clrMapOvr>
    <a:masterClrMapping/>
  </p:clrMapOvr>
</p:sld>
</file>

<file path=ppt/slides/slide34.xml><?xml version="1.0" encoding="utf-8"?>
<p:sld xmlns:p="http://schemas.openxmlformats.org/presentationml/2006/main" xmlns:a="http://schemas.openxmlformats.org/drawingml/2006/main">
  <p:cSld>
    <p:bg>
      <p:bgPr>
        <a:solidFill>
          <a:srgbClr val="1C2227"/>
        </a:solidFill>
      </p:bgPr>
    </p:bg>
    <p:spTree>
      <p:nvGrpSpPr>
        <p:cNvPr id="1" name=""/>
        <p:cNvGrpSpPr/>
        <p:nvPr/>
      </p:nvGrpSpPr>
      <p:grpSpPr>
        <a:xfrm>
          <a:off x="0" y="0"/>
          <a:ext cx="0" cy="0"/>
          <a:chOff x="0" y="0"/>
          <a:chExt cx="0" cy="0"/>
        </a:xfrm>
      </p:grpSpPr>
      <p:sp>
        <p:nvSpPr>
          <p:cNvPr name="TextBox 2" id="2"/>
          <p:cNvSpPr txBox="true"/>
          <p:nvPr/>
        </p:nvSpPr>
        <p:spPr>
          <a:xfrm rot="0">
            <a:off x="4439295" y="514383"/>
            <a:ext cx="9409411" cy="971484"/>
          </a:xfrm>
          <a:prstGeom prst="rect">
            <a:avLst/>
          </a:prstGeom>
        </p:spPr>
        <p:txBody>
          <a:bodyPr anchor="t" rtlCol="false" tIns="0" lIns="0" bIns="0" rIns="0">
            <a:spAutoFit/>
          </a:bodyPr>
          <a:lstStyle/>
          <a:p>
            <a:pPr algn="ctr">
              <a:lnSpc>
                <a:spcPts val="7800"/>
              </a:lnSpc>
              <a:spcBef>
                <a:spcPct val="0"/>
              </a:spcBef>
            </a:pPr>
            <a:r>
              <a:rPr lang="en-US" b="true" sz="6000">
                <a:solidFill>
                  <a:srgbClr val="FFFFFF"/>
                </a:solidFill>
                <a:latin typeface="Open Sans 2 Bold"/>
                <a:ea typeface="Open Sans 2 Bold"/>
                <a:cs typeface="Open Sans 2 Bold"/>
                <a:sym typeface="Open Sans 2 Bold"/>
              </a:rPr>
              <a:t>Challenges &amp; Mitigations</a:t>
            </a:r>
          </a:p>
        </p:txBody>
      </p:sp>
      <p:sp>
        <p:nvSpPr>
          <p:cNvPr name="TextBox 3" id="3"/>
          <p:cNvSpPr txBox="true"/>
          <p:nvPr/>
        </p:nvSpPr>
        <p:spPr>
          <a:xfrm rot="0">
            <a:off x="1028700" y="2544515"/>
            <a:ext cx="13778441" cy="3085047"/>
          </a:xfrm>
          <a:prstGeom prst="rect">
            <a:avLst/>
          </a:prstGeom>
        </p:spPr>
        <p:txBody>
          <a:bodyPr anchor="t" rtlCol="false" tIns="0" lIns="0" bIns="0" rIns="0">
            <a:spAutoFit/>
          </a:bodyPr>
          <a:lstStyle/>
          <a:p>
            <a:pPr algn="just">
              <a:lnSpc>
                <a:spcPts val="4888"/>
              </a:lnSpc>
            </a:pPr>
            <a:r>
              <a:rPr lang="en-US" b="true" sz="3760">
                <a:solidFill>
                  <a:srgbClr val="FFFFFF"/>
                </a:solidFill>
                <a:latin typeface="Open Sans 2 Bold"/>
                <a:ea typeface="Open Sans 2 Bold"/>
                <a:cs typeface="Open Sans 2 Bold"/>
                <a:sym typeface="Open Sans 2 Bold"/>
              </a:rPr>
              <a:t>Challanges </a:t>
            </a:r>
          </a:p>
          <a:p>
            <a:pPr algn="just" marL="811930" indent="-405965" lvl="1">
              <a:lnSpc>
                <a:spcPts val="4888"/>
              </a:lnSpc>
              <a:buFont typeface="Arial"/>
              <a:buChar char="•"/>
            </a:pPr>
            <a:r>
              <a:rPr lang="en-US" b="true" sz="3760">
                <a:solidFill>
                  <a:srgbClr val="FFFFFF"/>
                </a:solidFill>
                <a:latin typeface="Open Sans 2 Bold"/>
                <a:ea typeface="Open Sans 2 Bold"/>
                <a:cs typeface="Open Sans 2 Bold"/>
                <a:sym typeface="Open Sans 2 Bold"/>
              </a:rPr>
              <a:t>Accuracy of Facial Recognition. </a:t>
            </a:r>
          </a:p>
          <a:p>
            <a:pPr algn="just" marL="811930" indent="-405965" lvl="1">
              <a:lnSpc>
                <a:spcPts val="4888"/>
              </a:lnSpc>
              <a:buFont typeface="Arial"/>
              <a:buChar char="•"/>
            </a:pPr>
            <a:r>
              <a:rPr lang="en-US" b="true" sz="3760">
                <a:solidFill>
                  <a:srgbClr val="FFFFFF"/>
                </a:solidFill>
                <a:latin typeface="Open Sans 2 Bold"/>
                <a:ea typeface="Open Sans 2 Bold"/>
                <a:cs typeface="Open Sans 2 Bold"/>
                <a:sym typeface="Open Sans 2 Bold"/>
              </a:rPr>
              <a:t>Protecting the privacy of individuals. </a:t>
            </a:r>
          </a:p>
          <a:p>
            <a:pPr algn="just" marL="811930" indent="-405965" lvl="1">
              <a:lnSpc>
                <a:spcPts val="4888"/>
              </a:lnSpc>
              <a:buFont typeface="Arial"/>
              <a:buChar char="•"/>
            </a:pPr>
            <a:r>
              <a:rPr lang="en-US" b="true" sz="3760">
                <a:solidFill>
                  <a:srgbClr val="FFFFFF"/>
                </a:solidFill>
                <a:latin typeface="Open Sans 2 Bold"/>
                <a:ea typeface="Open Sans 2 Bold"/>
                <a:cs typeface="Open Sans 2 Bold"/>
                <a:sym typeface="Open Sans 2 Bold"/>
              </a:rPr>
              <a:t>Handling large volumes of image data and processing. </a:t>
            </a:r>
          </a:p>
          <a:p>
            <a:pPr algn="just" marL="811930" indent="-405965" lvl="1">
              <a:lnSpc>
                <a:spcPts val="4888"/>
              </a:lnSpc>
              <a:buFont typeface="Arial"/>
              <a:buChar char="•"/>
            </a:pPr>
            <a:r>
              <a:rPr lang="en-US" b="true" sz="3760">
                <a:solidFill>
                  <a:srgbClr val="FFFFFF"/>
                </a:solidFill>
                <a:latin typeface="Open Sans 2 Bold"/>
                <a:ea typeface="Open Sans 2 Bold"/>
                <a:cs typeface="Open Sans 2 Bold"/>
                <a:sym typeface="Open Sans 2 Bold"/>
              </a:rPr>
              <a:t>Collaborating with law enforcement agencies.</a:t>
            </a:r>
          </a:p>
        </p:txBody>
      </p:sp>
      <p:sp>
        <p:nvSpPr>
          <p:cNvPr name="TextBox 4" id="4"/>
          <p:cNvSpPr txBox="true"/>
          <p:nvPr/>
        </p:nvSpPr>
        <p:spPr>
          <a:xfrm rot="0">
            <a:off x="1028700" y="6227267"/>
            <a:ext cx="16230600" cy="2683678"/>
          </a:xfrm>
          <a:prstGeom prst="rect">
            <a:avLst/>
          </a:prstGeom>
        </p:spPr>
        <p:txBody>
          <a:bodyPr anchor="t" rtlCol="false" tIns="0" lIns="0" bIns="0" rIns="0">
            <a:spAutoFit/>
          </a:bodyPr>
          <a:lstStyle/>
          <a:p>
            <a:pPr algn="just">
              <a:lnSpc>
                <a:spcPts val="4231"/>
              </a:lnSpc>
            </a:pPr>
            <a:r>
              <a:rPr lang="en-US" b="true" sz="3255">
                <a:solidFill>
                  <a:srgbClr val="FFFFFF"/>
                </a:solidFill>
                <a:latin typeface="Open Sans 2 Bold"/>
                <a:ea typeface="Open Sans 2 Bold"/>
                <a:cs typeface="Open Sans 2 Bold"/>
                <a:sym typeface="Open Sans 2 Bold"/>
              </a:rPr>
              <a:t>Mitigations </a:t>
            </a:r>
          </a:p>
          <a:p>
            <a:pPr algn="just" marL="702779" indent="-351390" lvl="1">
              <a:lnSpc>
                <a:spcPts val="4231"/>
              </a:lnSpc>
              <a:buFont typeface="Arial"/>
              <a:buChar char="•"/>
            </a:pPr>
            <a:r>
              <a:rPr lang="en-US" b="true" sz="3255">
                <a:solidFill>
                  <a:srgbClr val="FFFFFF"/>
                </a:solidFill>
                <a:latin typeface="Open Sans 2 Bold"/>
                <a:ea typeface="Open Sans 2 Bold"/>
                <a:cs typeface="Open Sans 2 Bold"/>
                <a:sym typeface="Open Sans 2 Bold"/>
              </a:rPr>
              <a:t> Advanced Facial Recognition Algorithms. </a:t>
            </a:r>
          </a:p>
          <a:p>
            <a:pPr algn="just" marL="702779" indent="-351390" lvl="1">
              <a:lnSpc>
                <a:spcPts val="4231"/>
              </a:lnSpc>
              <a:buFont typeface="Arial"/>
              <a:buChar char="•"/>
            </a:pPr>
            <a:r>
              <a:rPr lang="en-US" b="true" sz="3255">
                <a:solidFill>
                  <a:srgbClr val="FFFFFF"/>
                </a:solidFill>
                <a:latin typeface="Open Sans 2 Bold"/>
                <a:ea typeface="Open Sans 2 Bold"/>
                <a:cs typeface="Open Sans 2 Bold"/>
                <a:sym typeface="Open Sans 2 Bold"/>
              </a:rPr>
              <a:t>Secure Data Storage and Encryption. </a:t>
            </a:r>
          </a:p>
          <a:p>
            <a:pPr algn="just" marL="702779" indent="-351390" lvl="1">
              <a:lnSpc>
                <a:spcPts val="4231"/>
              </a:lnSpc>
              <a:buFont typeface="Arial"/>
              <a:buChar char="•"/>
            </a:pPr>
            <a:r>
              <a:rPr lang="en-US" b="true" sz="3255">
                <a:solidFill>
                  <a:srgbClr val="FFFFFF"/>
                </a:solidFill>
                <a:latin typeface="Open Sans 2 Bold"/>
                <a:ea typeface="Open Sans 2 Bold"/>
                <a:cs typeface="Open Sans 2 Bold"/>
                <a:sym typeface="Open Sans 2 Bold"/>
              </a:rPr>
              <a:t> Optimizing machine learning models to reduce computational complexity. </a:t>
            </a:r>
          </a:p>
          <a:p>
            <a:pPr algn="just" marL="702779" indent="-351390" lvl="1">
              <a:lnSpc>
                <a:spcPts val="4231"/>
              </a:lnSpc>
              <a:buFont typeface="Arial"/>
              <a:buChar char="•"/>
            </a:pPr>
            <a:r>
              <a:rPr lang="en-US" b="true" sz="3255">
                <a:solidFill>
                  <a:srgbClr val="FFFFFF"/>
                </a:solidFill>
                <a:latin typeface="Open Sans 2 Bold"/>
                <a:ea typeface="Open Sans 2 Bold"/>
                <a:cs typeface="Open Sans 2 Bold"/>
                <a:sym typeface="Open Sans 2 Bold"/>
              </a:rPr>
              <a:t> Standardized Data Exchange Protocols.</a:t>
            </a:r>
          </a:p>
        </p:txBody>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bg>
      <p:bgPr>
        <a:solidFill>
          <a:srgbClr val="0D050E"/>
        </a:solidFill>
      </p:bgPr>
    </p:bg>
    <p:spTree>
      <p:nvGrpSpPr>
        <p:cNvPr id="1" name=""/>
        <p:cNvGrpSpPr/>
        <p:nvPr/>
      </p:nvGrpSpPr>
      <p:grpSpPr>
        <a:xfrm>
          <a:off x="0" y="0"/>
          <a:ext cx="0" cy="0"/>
          <a:chOff x="0" y="0"/>
          <a:chExt cx="0" cy="0"/>
        </a:xfrm>
      </p:grpSpPr>
      <p:sp>
        <p:nvSpPr>
          <p:cNvPr name="Freeform 2" id="2"/>
          <p:cNvSpPr/>
          <p:nvPr/>
        </p:nvSpPr>
        <p:spPr>
          <a:xfrm flipH="false" flipV="false" rot="1299539">
            <a:off x="-966869" y="-753442"/>
            <a:ext cx="3504214" cy="6063529"/>
          </a:xfrm>
          <a:custGeom>
            <a:avLst/>
            <a:gdLst/>
            <a:ahLst/>
            <a:cxnLst/>
            <a:rect r="r" b="b" t="t" l="l"/>
            <a:pathLst>
              <a:path h="6063529" w="3504214">
                <a:moveTo>
                  <a:pt x="0" y="0"/>
                </a:moveTo>
                <a:lnTo>
                  <a:pt x="3504214" y="0"/>
                </a:lnTo>
                <a:lnTo>
                  <a:pt x="3504214" y="6063528"/>
                </a:lnTo>
                <a:lnTo>
                  <a:pt x="0" y="6063528"/>
                </a:lnTo>
                <a:lnTo>
                  <a:pt x="0" y="0"/>
                </a:lnTo>
                <a:close/>
              </a:path>
            </a:pathLst>
          </a:custGeom>
          <a:blipFill>
            <a:blip r:embed="rId2"/>
            <a:stretch>
              <a:fillRect l="0" t="0" r="0" b="0"/>
            </a:stretch>
          </a:blipFill>
        </p:spPr>
      </p:sp>
      <p:sp>
        <p:nvSpPr>
          <p:cNvPr name="Freeform 3" id="3"/>
          <p:cNvSpPr/>
          <p:nvPr/>
        </p:nvSpPr>
        <p:spPr>
          <a:xfrm flipH="false" flipV="false" rot="2791422">
            <a:off x="1211449" y="1811682"/>
            <a:ext cx="2071607" cy="3018735"/>
          </a:xfrm>
          <a:custGeom>
            <a:avLst/>
            <a:gdLst/>
            <a:ahLst/>
            <a:cxnLst/>
            <a:rect r="r" b="b" t="t" l="l"/>
            <a:pathLst>
              <a:path h="3018735" w="2071607">
                <a:moveTo>
                  <a:pt x="0" y="0"/>
                </a:moveTo>
                <a:lnTo>
                  <a:pt x="2071607" y="0"/>
                </a:lnTo>
                <a:lnTo>
                  <a:pt x="2071607" y="3018736"/>
                </a:lnTo>
                <a:lnTo>
                  <a:pt x="0" y="3018736"/>
                </a:lnTo>
                <a:lnTo>
                  <a:pt x="0" y="0"/>
                </a:lnTo>
                <a:close/>
              </a:path>
            </a:pathLst>
          </a:custGeom>
          <a:blipFill>
            <a:blip r:embed="rId3"/>
            <a:stretch>
              <a:fillRect l="0" t="0" r="0" b="0"/>
            </a:stretch>
          </a:blipFill>
        </p:spPr>
      </p:sp>
      <p:sp>
        <p:nvSpPr>
          <p:cNvPr name="Freeform 4" id="4"/>
          <p:cNvSpPr/>
          <p:nvPr/>
        </p:nvSpPr>
        <p:spPr>
          <a:xfrm flipH="true" flipV="false" rot="-75761">
            <a:off x="-929085" y="2780894"/>
            <a:ext cx="3428647" cy="4915623"/>
          </a:xfrm>
          <a:custGeom>
            <a:avLst/>
            <a:gdLst/>
            <a:ahLst/>
            <a:cxnLst/>
            <a:rect r="r" b="b" t="t" l="l"/>
            <a:pathLst>
              <a:path h="4915623" w="3428647">
                <a:moveTo>
                  <a:pt x="3428647" y="0"/>
                </a:moveTo>
                <a:lnTo>
                  <a:pt x="0" y="0"/>
                </a:lnTo>
                <a:lnTo>
                  <a:pt x="0" y="4915623"/>
                </a:lnTo>
                <a:lnTo>
                  <a:pt x="3428647" y="4915623"/>
                </a:lnTo>
                <a:lnTo>
                  <a:pt x="3428647" y="0"/>
                </a:lnTo>
                <a:close/>
              </a:path>
            </a:pathLst>
          </a:custGeom>
          <a:blipFill>
            <a:blip r:embed="rId4"/>
            <a:stretch>
              <a:fillRect l="0" t="0" r="0" b="0"/>
            </a:stretch>
          </a:blipFill>
        </p:spPr>
      </p:sp>
      <p:sp>
        <p:nvSpPr>
          <p:cNvPr name="Freeform 5" id="5"/>
          <p:cNvSpPr/>
          <p:nvPr/>
        </p:nvSpPr>
        <p:spPr>
          <a:xfrm flipH="false" flipV="false" rot="413167">
            <a:off x="1527944" y="6823261"/>
            <a:ext cx="7240902" cy="8763573"/>
          </a:xfrm>
          <a:custGeom>
            <a:avLst/>
            <a:gdLst/>
            <a:ahLst/>
            <a:cxnLst/>
            <a:rect r="r" b="b" t="t" l="l"/>
            <a:pathLst>
              <a:path h="8763573" w="7240902">
                <a:moveTo>
                  <a:pt x="0" y="0"/>
                </a:moveTo>
                <a:lnTo>
                  <a:pt x="7240902" y="0"/>
                </a:lnTo>
                <a:lnTo>
                  <a:pt x="7240902" y="8763572"/>
                </a:lnTo>
                <a:lnTo>
                  <a:pt x="0" y="8763572"/>
                </a:lnTo>
                <a:lnTo>
                  <a:pt x="0" y="0"/>
                </a:lnTo>
                <a:close/>
              </a:path>
            </a:pathLst>
          </a:custGeom>
          <a:blipFill>
            <a:blip r:embed="rId5"/>
            <a:stretch>
              <a:fillRect l="0" t="0" r="0" b="0"/>
            </a:stretch>
          </a:blipFill>
        </p:spPr>
      </p:sp>
      <p:sp>
        <p:nvSpPr>
          <p:cNvPr name="Freeform 6" id="6"/>
          <p:cNvSpPr/>
          <p:nvPr/>
        </p:nvSpPr>
        <p:spPr>
          <a:xfrm flipH="false" flipV="false" rot="-7802044">
            <a:off x="3504464" y="-4516822"/>
            <a:ext cx="5014988" cy="8056205"/>
          </a:xfrm>
          <a:custGeom>
            <a:avLst/>
            <a:gdLst/>
            <a:ahLst/>
            <a:cxnLst/>
            <a:rect r="r" b="b" t="t" l="l"/>
            <a:pathLst>
              <a:path h="8056205" w="5014988">
                <a:moveTo>
                  <a:pt x="0" y="0"/>
                </a:moveTo>
                <a:lnTo>
                  <a:pt x="5014988" y="0"/>
                </a:lnTo>
                <a:lnTo>
                  <a:pt x="5014988" y="8056205"/>
                </a:lnTo>
                <a:lnTo>
                  <a:pt x="0" y="8056205"/>
                </a:lnTo>
                <a:lnTo>
                  <a:pt x="0" y="0"/>
                </a:lnTo>
                <a:close/>
              </a:path>
            </a:pathLst>
          </a:custGeom>
          <a:blipFill>
            <a:blip r:embed="rId6"/>
            <a:stretch>
              <a:fillRect l="0" t="0" r="0" b="0"/>
            </a:stretch>
          </a:blipFill>
        </p:spPr>
      </p:sp>
      <p:sp>
        <p:nvSpPr>
          <p:cNvPr name="Freeform 7" id="7"/>
          <p:cNvSpPr/>
          <p:nvPr/>
        </p:nvSpPr>
        <p:spPr>
          <a:xfrm flipH="false" flipV="false" rot="0">
            <a:off x="-2521798" y="5482275"/>
            <a:ext cx="6614072" cy="6980550"/>
          </a:xfrm>
          <a:custGeom>
            <a:avLst/>
            <a:gdLst/>
            <a:ahLst/>
            <a:cxnLst/>
            <a:rect r="r" b="b" t="t" l="l"/>
            <a:pathLst>
              <a:path h="6980550" w="6614072">
                <a:moveTo>
                  <a:pt x="0" y="0"/>
                </a:moveTo>
                <a:lnTo>
                  <a:pt x="6614072" y="0"/>
                </a:lnTo>
                <a:lnTo>
                  <a:pt x="6614072" y="6980550"/>
                </a:lnTo>
                <a:lnTo>
                  <a:pt x="0" y="6980550"/>
                </a:lnTo>
                <a:lnTo>
                  <a:pt x="0" y="0"/>
                </a:lnTo>
                <a:close/>
              </a:path>
            </a:pathLst>
          </a:custGeom>
          <a:blipFill>
            <a:blip r:embed="rId7"/>
            <a:stretch>
              <a:fillRect l="0" t="0" r="0" b="0"/>
            </a:stretch>
          </a:blipFill>
        </p:spPr>
      </p:sp>
      <p:sp>
        <p:nvSpPr>
          <p:cNvPr name="Freeform 8" id="8"/>
          <p:cNvSpPr/>
          <p:nvPr/>
        </p:nvSpPr>
        <p:spPr>
          <a:xfrm flipH="false" flipV="false" rot="-739448">
            <a:off x="13904908" y="-818508"/>
            <a:ext cx="7523685" cy="7552005"/>
          </a:xfrm>
          <a:custGeom>
            <a:avLst/>
            <a:gdLst/>
            <a:ahLst/>
            <a:cxnLst/>
            <a:rect r="r" b="b" t="t" l="l"/>
            <a:pathLst>
              <a:path h="7552005" w="7523685">
                <a:moveTo>
                  <a:pt x="0" y="0"/>
                </a:moveTo>
                <a:lnTo>
                  <a:pt x="7523685" y="0"/>
                </a:lnTo>
                <a:lnTo>
                  <a:pt x="7523685" y="7552005"/>
                </a:lnTo>
                <a:lnTo>
                  <a:pt x="0" y="7552005"/>
                </a:lnTo>
                <a:lnTo>
                  <a:pt x="0" y="0"/>
                </a:lnTo>
                <a:close/>
              </a:path>
            </a:pathLst>
          </a:custGeom>
          <a:blipFill>
            <a:blip r:embed="rId8"/>
            <a:stretch>
              <a:fillRect l="0" t="0" r="0" b="0"/>
            </a:stretch>
          </a:blipFill>
        </p:spPr>
      </p:sp>
      <p:sp>
        <p:nvSpPr>
          <p:cNvPr name="Freeform 9" id="9"/>
          <p:cNvSpPr/>
          <p:nvPr/>
        </p:nvSpPr>
        <p:spPr>
          <a:xfrm flipH="true" flipV="false" rot="-2622413">
            <a:off x="12247178" y="7175773"/>
            <a:ext cx="5010656" cy="7044859"/>
          </a:xfrm>
          <a:custGeom>
            <a:avLst/>
            <a:gdLst/>
            <a:ahLst/>
            <a:cxnLst/>
            <a:rect r="r" b="b" t="t" l="l"/>
            <a:pathLst>
              <a:path h="7044859" w="5010656">
                <a:moveTo>
                  <a:pt x="5010656" y="0"/>
                </a:moveTo>
                <a:lnTo>
                  <a:pt x="0" y="0"/>
                </a:lnTo>
                <a:lnTo>
                  <a:pt x="0" y="7044859"/>
                </a:lnTo>
                <a:lnTo>
                  <a:pt x="5010656" y="7044859"/>
                </a:lnTo>
                <a:lnTo>
                  <a:pt x="5010656" y="0"/>
                </a:lnTo>
                <a:close/>
              </a:path>
            </a:pathLst>
          </a:custGeom>
          <a:blipFill>
            <a:blip r:embed="rId9"/>
            <a:stretch>
              <a:fillRect l="0" t="0" r="0" b="0"/>
            </a:stretch>
          </a:blipFill>
        </p:spPr>
      </p:sp>
      <p:sp>
        <p:nvSpPr>
          <p:cNvPr name="Freeform 10" id="10"/>
          <p:cNvSpPr/>
          <p:nvPr/>
        </p:nvSpPr>
        <p:spPr>
          <a:xfrm flipH="false" flipV="false" rot="-765567">
            <a:off x="14744399" y="2069471"/>
            <a:ext cx="3307966" cy="4928068"/>
          </a:xfrm>
          <a:custGeom>
            <a:avLst/>
            <a:gdLst/>
            <a:ahLst/>
            <a:cxnLst/>
            <a:rect r="r" b="b" t="t" l="l"/>
            <a:pathLst>
              <a:path h="4928068" w="3307966">
                <a:moveTo>
                  <a:pt x="0" y="0"/>
                </a:moveTo>
                <a:lnTo>
                  <a:pt x="3307965" y="0"/>
                </a:lnTo>
                <a:lnTo>
                  <a:pt x="3307965" y="4928068"/>
                </a:lnTo>
                <a:lnTo>
                  <a:pt x="0" y="4928068"/>
                </a:lnTo>
                <a:lnTo>
                  <a:pt x="0" y="0"/>
                </a:lnTo>
                <a:close/>
              </a:path>
            </a:pathLst>
          </a:custGeom>
          <a:blipFill>
            <a:blip r:embed="rId10"/>
            <a:stretch>
              <a:fillRect l="0" t="0" r="0" b="0"/>
            </a:stretch>
          </a:blipFill>
        </p:spPr>
      </p:sp>
      <p:sp>
        <p:nvSpPr>
          <p:cNvPr name="Freeform 11" id="11"/>
          <p:cNvSpPr/>
          <p:nvPr/>
        </p:nvSpPr>
        <p:spPr>
          <a:xfrm flipH="false" flipV="false" rot="223525">
            <a:off x="14656795" y="4169705"/>
            <a:ext cx="4773112" cy="7177612"/>
          </a:xfrm>
          <a:custGeom>
            <a:avLst/>
            <a:gdLst/>
            <a:ahLst/>
            <a:cxnLst/>
            <a:rect r="r" b="b" t="t" l="l"/>
            <a:pathLst>
              <a:path h="7177612" w="4773112">
                <a:moveTo>
                  <a:pt x="0" y="0"/>
                </a:moveTo>
                <a:lnTo>
                  <a:pt x="4773113" y="0"/>
                </a:lnTo>
                <a:lnTo>
                  <a:pt x="4773113" y="7177612"/>
                </a:lnTo>
                <a:lnTo>
                  <a:pt x="0" y="7177612"/>
                </a:lnTo>
                <a:lnTo>
                  <a:pt x="0" y="0"/>
                </a:lnTo>
                <a:close/>
              </a:path>
            </a:pathLst>
          </a:custGeom>
          <a:blipFill>
            <a:blip r:embed="rId11"/>
            <a:stretch>
              <a:fillRect l="0" t="0" r="0" b="0"/>
            </a:stretch>
          </a:blipFill>
        </p:spPr>
      </p:sp>
      <p:sp>
        <p:nvSpPr>
          <p:cNvPr name="Freeform 12" id="12"/>
          <p:cNvSpPr/>
          <p:nvPr/>
        </p:nvSpPr>
        <p:spPr>
          <a:xfrm flipH="false" flipV="false" rot="-5400000">
            <a:off x="9504496" y="-3242034"/>
            <a:ext cx="3812750" cy="7227962"/>
          </a:xfrm>
          <a:custGeom>
            <a:avLst/>
            <a:gdLst/>
            <a:ahLst/>
            <a:cxnLst/>
            <a:rect r="r" b="b" t="t" l="l"/>
            <a:pathLst>
              <a:path h="7227962" w="3812750">
                <a:moveTo>
                  <a:pt x="0" y="0"/>
                </a:moveTo>
                <a:lnTo>
                  <a:pt x="3812749" y="0"/>
                </a:lnTo>
                <a:lnTo>
                  <a:pt x="3812749" y="7227962"/>
                </a:lnTo>
                <a:lnTo>
                  <a:pt x="0" y="7227962"/>
                </a:lnTo>
                <a:lnTo>
                  <a:pt x="0" y="0"/>
                </a:lnTo>
                <a:close/>
              </a:path>
            </a:pathLst>
          </a:custGeom>
          <a:blipFill>
            <a:blip r:embed="rId12"/>
            <a:stretch>
              <a:fillRect l="0" t="0" r="0" b="0"/>
            </a:stretch>
          </a:blipFill>
        </p:spPr>
      </p:sp>
      <p:sp>
        <p:nvSpPr>
          <p:cNvPr name="Freeform 13" id="13"/>
          <p:cNvSpPr/>
          <p:nvPr/>
        </p:nvSpPr>
        <p:spPr>
          <a:xfrm flipH="false" flipV="false" rot="0">
            <a:off x="6669976" y="8020050"/>
            <a:ext cx="7005447" cy="8229600"/>
          </a:xfrm>
          <a:custGeom>
            <a:avLst/>
            <a:gdLst/>
            <a:ahLst/>
            <a:cxnLst/>
            <a:rect r="r" b="b" t="t" l="l"/>
            <a:pathLst>
              <a:path h="8229600" w="7005447">
                <a:moveTo>
                  <a:pt x="0" y="0"/>
                </a:moveTo>
                <a:lnTo>
                  <a:pt x="7005447" y="0"/>
                </a:lnTo>
                <a:lnTo>
                  <a:pt x="7005447" y="8229600"/>
                </a:lnTo>
                <a:lnTo>
                  <a:pt x="0" y="8229600"/>
                </a:lnTo>
                <a:lnTo>
                  <a:pt x="0" y="0"/>
                </a:lnTo>
                <a:close/>
              </a:path>
            </a:pathLst>
          </a:custGeom>
          <a:blipFill>
            <a:blip r:embed="rId13"/>
            <a:stretch>
              <a:fillRect l="0" t="0" r="0" b="0"/>
            </a:stretch>
          </a:blipFill>
        </p:spPr>
      </p:sp>
      <p:sp>
        <p:nvSpPr>
          <p:cNvPr name="TextBox 14" id="14"/>
          <p:cNvSpPr txBox="true"/>
          <p:nvPr/>
        </p:nvSpPr>
        <p:spPr>
          <a:xfrm rot="0">
            <a:off x="4046960" y="3530688"/>
            <a:ext cx="10194080" cy="3530335"/>
          </a:xfrm>
          <a:prstGeom prst="rect">
            <a:avLst/>
          </a:prstGeom>
        </p:spPr>
        <p:txBody>
          <a:bodyPr anchor="t" rtlCol="false" tIns="0" lIns="0" bIns="0" rIns="0">
            <a:spAutoFit/>
          </a:bodyPr>
          <a:lstStyle/>
          <a:p>
            <a:pPr algn="ctr">
              <a:lnSpc>
                <a:spcPts val="13750"/>
              </a:lnSpc>
            </a:pPr>
            <a:r>
              <a:rPr lang="en-US" sz="12500">
                <a:solidFill>
                  <a:srgbClr val="FFF7EA"/>
                </a:solidFill>
                <a:latin typeface="Lovelace"/>
                <a:ea typeface="Lovelace"/>
                <a:cs typeface="Lovelace"/>
                <a:sym typeface="Lovelace"/>
              </a:rPr>
              <a:t>THANK YOU</a:t>
            </a:r>
          </a:p>
        </p:txBody>
      </p:sp>
    </p:spTree>
  </p:cSld>
  <p:clrMapOvr>
    <a:masterClrMapping/>
  </p:clrMapOvr>
</p:sld>
</file>

<file path=ppt/slides/slide4.xml><?xml version="1.0" encoding="utf-8"?>
<p:sld xmlns:p="http://schemas.openxmlformats.org/presentationml/2006/main" xmlns:a="http://schemas.openxmlformats.org/drawingml/2006/main">
  <p:cSld>
    <p:bg>
      <p:bgPr>
        <a:solidFill>
          <a:srgbClr val="0B081D"/>
        </a:solidFill>
      </p:bgPr>
    </p:bg>
    <p:spTree>
      <p:nvGrpSpPr>
        <p:cNvPr id="1" name=""/>
        <p:cNvGrpSpPr/>
        <p:nvPr/>
      </p:nvGrpSpPr>
      <p:grpSpPr>
        <a:xfrm>
          <a:off x="0" y="0"/>
          <a:ext cx="0" cy="0"/>
          <a:chOff x="0" y="0"/>
          <a:chExt cx="0" cy="0"/>
        </a:xfrm>
      </p:grpSpPr>
      <p:sp>
        <p:nvSpPr>
          <p:cNvPr name="TextBox 2" id="2"/>
          <p:cNvSpPr txBox="true"/>
          <p:nvPr/>
        </p:nvSpPr>
        <p:spPr>
          <a:xfrm rot="0">
            <a:off x="1524144" y="2476849"/>
            <a:ext cx="14494608" cy="2271029"/>
          </a:xfrm>
          <a:prstGeom prst="rect">
            <a:avLst/>
          </a:prstGeom>
        </p:spPr>
        <p:txBody>
          <a:bodyPr anchor="t" rtlCol="false" tIns="0" lIns="0" bIns="0" rIns="0">
            <a:spAutoFit/>
          </a:bodyPr>
          <a:lstStyle/>
          <a:p>
            <a:pPr algn="just">
              <a:lnSpc>
                <a:spcPts val="4500"/>
              </a:lnSpc>
            </a:pPr>
            <a:r>
              <a:rPr lang="en-US" sz="3214" b="true">
                <a:solidFill>
                  <a:srgbClr val="12F1FF"/>
                </a:solidFill>
                <a:latin typeface="Canva Sans Bold"/>
                <a:ea typeface="Canva Sans Bold"/>
                <a:cs typeface="Canva Sans Bold"/>
                <a:sym typeface="Canva Sans Bold"/>
              </a:rPr>
              <a:t>Objectives</a:t>
            </a:r>
          </a:p>
          <a:p>
            <a:pPr algn="just" marL="693996" indent="-346998" lvl="1">
              <a:lnSpc>
                <a:spcPts val="4500"/>
              </a:lnSpc>
              <a:buFont typeface="Arial"/>
              <a:buChar char="•"/>
            </a:pPr>
            <a:r>
              <a:rPr lang="en-US" b="true" sz="3214">
                <a:solidFill>
                  <a:srgbClr val="FFFFFF"/>
                </a:solidFill>
                <a:latin typeface="Canva Sans Bold"/>
                <a:ea typeface="Canva Sans Bold"/>
                <a:cs typeface="Canva Sans Bold"/>
                <a:sym typeface="Canva Sans Bold"/>
              </a:rPr>
              <a:t>Streamline missing person search. </a:t>
            </a:r>
          </a:p>
          <a:p>
            <a:pPr algn="just" marL="693996" indent="-346998" lvl="1">
              <a:lnSpc>
                <a:spcPts val="4500"/>
              </a:lnSpc>
              <a:buFont typeface="Arial"/>
              <a:buChar char="•"/>
            </a:pPr>
            <a:r>
              <a:rPr lang="en-US" b="true" sz="3214">
                <a:solidFill>
                  <a:srgbClr val="FFFFFF"/>
                </a:solidFill>
                <a:latin typeface="Canva Sans Bold"/>
                <a:ea typeface="Canva Sans Bold"/>
                <a:cs typeface="Canva Sans Bold"/>
                <a:sym typeface="Canva Sans Bold"/>
              </a:rPr>
              <a:t>Reduce investigation times. </a:t>
            </a:r>
          </a:p>
          <a:p>
            <a:pPr algn="just" marL="693996" indent="-346998" lvl="1">
              <a:lnSpc>
                <a:spcPts val="4500"/>
              </a:lnSpc>
              <a:buFont typeface="Arial"/>
              <a:buChar char="•"/>
            </a:pPr>
            <a:r>
              <a:rPr lang="en-US" b="true" sz="3214">
                <a:solidFill>
                  <a:srgbClr val="FFFFFF"/>
                </a:solidFill>
                <a:latin typeface="Canva Sans Bold"/>
                <a:ea typeface="Canva Sans Bold"/>
                <a:cs typeface="Canva Sans Bold"/>
                <a:sym typeface="Canva Sans Bold"/>
              </a:rPr>
              <a:t>Provide timely notifications to authorities and family members.</a:t>
            </a:r>
          </a:p>
        </p:txBody>
      </p:sp>
      <p:sp>
        <p:nvSpPr>
          <p:cNvPr name="TextBox 3" id="3"/>
          <p:cNvSpPr txBox="true"/>
          <p:nvPr/>
        </p:nvSpPr>
        <p:spPr>
          <a:xfrm rot="0">
            <a:off x="1524144" y="5076825"/>
            <a:ext cx="14494608" cy="2842528"/>
          </a:xfrm>
          <a:prstGeom prst="rect">
            <a:avLst/>
          </a:prstGeom>
        </p:spPr>
        <p:txBody>
          <a:bodyPr anchor="t" rtlCol="false" tIns="0" lIns="0" bIns="0" rIns="0">
            <a:spAutoFit/>
          </a:bodyPr>
          <a:lstStyle/>
          <a:p>
            <a:pPr algn="just">
              <a:lnSpc>
                <a:spcPts val="4500"/>
              </a:lnSpc>
            </a:pPr>
            <a:r>
              <a:rPr lang="en-US" sz="3214" b="true">
                <a:solidFill>
                  <a:srgbClr val="12F1FF"/>
                </a:solidFill>
                <a:latin typeface="Canva Sans Bold"/>
                <a:ea typeface="Canva Sans Bold"/>
                <a:cs typeface="Canva Sans Bold"/>
                <a:sym typeface="Canva Sans Bold"/>
              </a:rPr>
              <a:t>System Features</a:t>
            </a:r>
          </a:p>
          <a:p>
            <a:pPr algn="just" marL="693996" indent="-346998" lvl="1">
              <a:lnSpc>
                <a:spcPts val="4500"/>
              </a:lnSpc>
              <a:buFont typeface="Arial"/>
              <a:buChar char="•"/>
            </a:pPr>
            <a:r>
              <a:rPr lang="en-US" b="true" sz="3214">
                <a:solidFill>
                  <a:srgbClr val="FFFFFF"/>
                </a:solidFill>
                <a:latin typeface="Canva Sans Bold"/>
                <a:ea typeface="Canva Sans Bold"/>
                <a:cs typeface="Canva Sans Bold"/>
                <a:sym typeface="Canva Sans Bold"/>
              </a:rPr>
              <a:t> Advanced facial recognition algorithms. </a:t>
            </a:r>
          </a:p>
          <a:p>
            <a:pPr algn="just" marL="693996" indent="-346998" lvl="1">
              <a:lnSpc>
                <a:spcPts val="4500"/>
              </a:lnSpc>
              <a:buFont typeface="Arial"/>
              <a:buChar char="•"/>
            </a:pPr>
            <a:r>
              <a:rPr lang="en-US" b="true" sz="3214">
                <a:solidFill>
                  <a:srgbClr val="FFFFFF"/>
                </a:solidFill>
                <a:latin typeface="Canva Sans Bold"/>
                <a:ea typeface="Canva Sans Bold"/>
                <a:cs typeface="Canva Sans Bold"/>
                <a:sym typeface="Canva Sans Bold"/>
              </a:rPr>
              <a:t> User uploads images of missing persons. </a:t>
            </a:r>
          </a:p>
          <a:p>
            <a:pPr algn="just" marL="693996" indent="-346998" lvl="1">
              <a:lnSpc>
                <a:spcPts val="4500"/>
              </a:lnSpc>
              <a:buFont typeface="Arial"/>
              <a:buChar char="•"/>
            </a:pPr>
            <a:r>
              <a:rPr lang="en-US" b="true" sz="3214">
                <a:solidFill>
                  <a:srgbClr val="FFFFFF"/>
                </a:solidFill>
                <a:latin typeface="Canva Sans Bold"/>
                <a:ea typeface="Canva Sans Bold"/>
                <a:cs typeface="Canva Sans Bold"/>
                <a:sym typeface="Canva Sans Bold"/>
              </a:rPr>
              <a:t> Cross-references with a comprehensive database. </a:t>
            </a:r>
          </a:p>
          <a:p>
            <a:pPr algn="just" marL="693996" indent="-346998" lvl="1">
              <a:lnSpc>
                <a:spcPts val="4500"/>
              </a:lnSpc>
              <a:buFont typeface="Arial"/>
              <a:buChar char="•"/>
            </a:pPr>
            <a:r>
              <a:rPr lang="en-US" b="true" sz="3214">
                <a:solidFill>
                  <a:srgbClr val="FFFFFF"/>
                </a:solidFill>
                <a:latin typeface="Canva Sans Bold"/>
                <a:ea typeface="Canva Sans Bold"/>
                <a:cs typeface="Canva Sans Bold"/>
                <a:sym typeface="Canva Sans Bold"/>
              </a:rPr>
              <a:t> Generates alerts on finding a match</a:t>
            </a:r>
          </a:p>
        </p:txBody>
      </p:sp>
      <p:sp>
        <p:nvSpPr>
          <p:cNvPr name="TextBox 4" id="4"/>
          <p:cNvSpPr txBox="true"/>
          <p:nvPr/>
        </p:nvSpPr>
        <p:spPr>
          <a:xfrm rot="0">
            <a:off x="5589333" y="971550"/>
            <a:ext cx="5585189" cy="812701"/>
          </a:xfrm>
          <a:prstGeom prst="rect">
            <a:avLst/>
          </a:prstGeom>
        </p:spPr>
        <p:txBody>
          <a:bodyPr anchor="t" rtlCol="false" tIns="0" lIns="0" bIns="0" rIns="0">
            <a:spAutoFit/>
          </a:bodyPr>
          <a:lstStyle/>
          <a:p>
            <a:pPr algn="ctr">
              <a:lnSpc>
                <a:spcPts val="6500"/>
              </a:lnSpc>
              <a:spcBef>
                <a:spcPct val="0"/>
              </a:spcBef>
            </a:pPr>
            <a:r>
              <a:rPr lang="en-US" b="true" sz="5000">
                <a:solidFill>
                  <a:srgbClr val="FFFFFF"/>
                </a:solidFill>
                <a:latin typeface="Open Sans 2 Bold"/>
                <a:ea typeface="Open Sans 2 Bold"/>
                <a:cs typeface="Open Sans 2 Bold"/>
                <a:sym typeface="Open Sans 2 Bold"/>
              </a:rPr>
              <a:t>Project Overview </a:t>
            </a:r>
          </a:p>
        </p:txBody>
      </p:sp>
    </p:spTree>
  </p:cSld>
  <p:clrMapOvr>
    <a:masterClrMapping/>
  </p:clrMapOvr>
</p:sld>
</file>

<file path=ppt/slides/slide5.xml><?xml version="1.0" encoding="utf-8"?>
<p:sld xmlns:p="http://schemas.openxmlformats.org/presentationml/2006/main" xmlns:a="http://schemas.openxmlformats.org/drawingml/2006/main">
  <p:cSld>
    <p:bg>
      <p:bgPr>
        <a:solidFill>
          <a:srgbClr val="0B081D"/>
        </a:solidFill>
      </p:bgPr>
    </p:bg>
    <p:spTree>
      <p:nvGrpSpPr>
        <p:cNvPr id="1" name=""/>
        <p:cNvGrpSpPr/>
        <p:nvPr/>
      </p:nvGrpSpPr>
      <p:grpSpPr>
        <a:xfrm>
          <a:off x="0" y="0"/>
          <a:ext cx="0" cy="0"/>
          <a:chOff x="0" y="0"/>
          <a:chExt cx="0" cy="0"/>
        </a:xfrm>
      </p:grpSpPr>
      <p:sp>
        <p:nvSpPr>
          <p:cNvPr name="TextBox 2" id="2"/>
          <p:cNvSpPr txBox="true"/>
          <p:nvPr/>
        </p:nvSpPr>
        <p:spPr>
          <a:xfrm rot="0">
            <a:off x="1028700" y="2666849"/>
            <a:ext cx="14494608" cy="2271029"/>
          </a:xfrm>
          <a:prstGeom prst="rect">
            <a:avLst/>
          </a:prstGeom>
        </p:spPr>
        <p:txBody>
          <a:bodyPr anchor="t" rtlCol="false" tIns="0" lIns="0" bIns="0" rIns="0">
            <a:spAutoFit/>
          </a:bodyPr>
          <a:lstStyle/>
          <a:p>
            <a:pPr algn="just">
              <a:lnSpc>
                <a:spcPts val="4500"/>
              </a:lnSpc>
            </a:pPr>
            <a:r>
              <a:rPr lang="en-US" sz="3214" b="true">
                <a:solidFill>
                  <a:srgbClr val="12F1FF"/>
                </a:solidFill>
                <a:latin typeface="Canva Sans Bold"/>
                <a:ea typeface="Canva Sans Bold"/>
                <a:cs typeface="Canva Sans Bold"/>
                <a:sym typeface="Canva Sans Bold"/>
              </a:rPr>
              <a:t>User Roles: </a:t>
            </a:r>
          </a:p>
          <a:p>
            <a:pPr algn="just" marL="693996" indent="-346998" lvl="1">
              <a:lnSpc>
                <a:spcPts val="4500"/>
              </a:lnSpc>
              <a:buFont typeface="Arial"/>
              <a:buChar char="•"/>
            </a:pPr>
            <a:r>
              <a:rPr lang="en-US" b="true" sz="3214">
                <a:solidFill>
                  <a:srgbClr val="FFFFFF"/>
                </a:solidFill>
                <a:latin typeface="Canva Sans Bold"/>
                <a:ea typeface="Canva Sans Bold"/>
                <a:cs typeface="Canva Sans Bold"/>
                <a:sym typeface="Canva Sans Bold"/>
              </a:rPr>
              <a:t> Family members: Upload images and information. </a:t>
            </a:r>
          </a:p>
          <a:p>
            <a:pPr algn="just" marL="693996" indent="-346998" lvl="1">
              <a:lnSpc>
                <a:spcPts val="4500"/>
              </a:lnSpc>
              <a:buFont typeface="Arial"/>
              <a:buChar char="•"/>
            </a:pPr>
            <a:r>
              <a:rPr lang="en-US" b="true" sz="3214">
                <a:solidFill>
                  <a:srgbClr val="FFFFFF"/>
                </a:solidFill>
                <a:latin typeface="Canva Sans Bold"/>
                <a:ea typeface="Canva Sans Bold"/>
                <a:cs typeface="Canva Sans Bold"/>
                <a:sym typeface="Canva Sans Bold"/>
              </a:rPr>
              <a:t> Law enforcement: Efficiently manage and retrieve data through the database</a:t>
            </a:r>
          </a:p>
        </p:txBody>
      </p:sp>
      <p:sp>
        <p:nvSpPr>
          <p:cNvPr name="TextBox 3" id="3"/>
          <p:cNvSpPr txBox="true"/>
          <p:nvPr/>
        </p:nvSpPr>
        <p:spPr>
          <a:xfrm rot="0">
            <a:off x="5589333" y="971550"/>
            <a:ext cx="5585189" cy="812701"/>
          </a:xfrm>
          <a:prstGeom prst="rect">
            <a:avLst/>
          </a:prstGeom>
        </p:spPr>
        <p:txBody>
          <a:bodyPr anchor="t" rtlCol="false" tIns="0" lIns="0" bIns="0" rIns="0">
            <a:spAutoFit/>
          </a:bodyPr>
          <a:lstStyle/>
          <a:p>
            <a:pPr algn="ctr">
              <a:lnSpc>
                <a:spcPts val="6500"/>
              </a:lnSpc>
              <a:spcBef>
                <a:spcPct val="0"/>
              </a:spcBef>
            </a:pPr>
            <a:r>
              <a:rPr lang="en-US" b="true" sz="5000">
                <a:solidFill>
                  <a:srgbClr val="FFFFFF"/>
                </a:solidFill>
                <a:latin typeface="Open Sans 2 Bold"/>
                <a:ea typeface="Open Sans 2 Bold"/>
                <a:cs typeface="Open Sans 2 Bold"/>
                <a:sym typeface="Open Sans 2 Bold"/>
              </a:rPr>
              <a:t>Project Overview </a:t>
            </a:r>
          </a:p>
        </p:txBody>
      </p:sp>
    </p:spTree>
  </p:cSld>
  <p:clrMapOvr>
    <a:masterClrMapping/>
  </p:clrMapOvr>
</p:sld>
</file>

<file path=ppt/slides/slide6.xml><?xml version="1.0" encoding="utf-8"?>
<p:sld xmlns:p="http://schemas.openxmlformats.org/presentationml/2006/main" xmlns:a="http://schemas.openxmlformats.org/drawingml/2006/main">
  <p:cSld>
    <p:bg>
      <p:bgPr>
        <a:solidFill>
          <a:srgbClr val="0B081D"/>
        </a:solidFill>
      </p:bgPr>
    </p:bg>
    <p:spTree>
      <p:nvGrpSpPr>
        <p:cNvPr id="1" name=""/>
        <p:cNvGrpSpPr/>
        <p:nvPr/>
      </p:nvGrpSpPr>
      <p:grpSpPr>
        <a:xfrm>
          <a:off x="0" y="0"/>
          <a:ext cx="0" cy="0"/>
          <a:chOff x="0" y="0"/>
          <a:chExt cx="0" cy="0"/>
        </a:xfrm>
      </p:grpSpPr>
      <p:sp>
        <p:nvSpPr>
          <p:cNvPr name="TextBox 2" id="2"/>
          <p:cNvSpPr txBox="true"/>
          <p:nvPr/>
        </p:nvSpPr>
        <p:spPr>
          <a:xfrm rot="0">
            <a:off x="3590645" y="333391"/>
            <a:ext cx="12165283" cy="1152492"/>
          </a:xfrm>
          <a:prstGeom prst="rect">
            <a:avLst/>
          </a:prstGeom>
        </p:spPr>
        <p:txBody>
          <a:bodyPr anchor="t" rtlCol="false" tIns="0" lIns="0" bIns="0" rIns="0">
            <a:spAutoFit/>
          </a:bodyPr>
          <a:lstStyle/>
          <a:p>
            <a:pPr algn="ctr">
              <a:lnSpc>
                <a:spcPts val="8400"/>
              </a:lnSpc>
              <a:spcBef>
                <a:spcPct val="0"/>
              </a:spcBef>
            </a:pPr>
            <a:r>
              <a:rPr lang="en-US" b="true" sz="6000">
                <a:solidFill>
                  <a:srgbClr val="657DB0"/>
                </a:solidFill>
                <a:latin typeface="Times New Roman Condensed Bold"/>
                <a:ea typeface="Times New Roman Condensed Bold"/>
                <a:cs typeface="Times New Roman Condensed Bold"/>
                <a:sym typeface="Times New Roman Condensed Bold"/>
              </a:rPr>
              <a:t>EXISTING SYSTEM AND DRAWBACKS</a:t>
            </a:r>
          </a:p>
        </p:txBody>
      </p:sp>
      <p:sp>
        <p:nvSpPr>
          <p:cNvPr name="TextBox 3" id="3"/>
          <p:cNvSpPr txBox="true"/>
          <p:nvPr/>
        </p:nvSpPr>
        <p:spPr>
          <a:xfrm rot="0">
            <a:off x="1354415" y="2096796"/>
            <a:ext cx="16230600" cy="3046704"/>
          </a:xfrm>
          <a:prstGeom prst="rect">
            <a:avLst/>
          </a:prstGeom>
        </p:spPr>
        <p:txBody>
          <a:bodyPr anchor="t" rtlCol="false" tIns="0" lIns="0" bIns="0" rIns="0">
            <a:spAutoFit/>
          </a:bodyPr>
          <a:lstStyle/>
          <a:p>
            <a:pPr algn="just">
              <a:lnSpc>
                <a:spcPts val="4759"/>
              </a:lnSpc>
            </a:pPr>
            <a:r>
              <a:rPr lang="en-US" sz="3399">
                <a:solidFill>
                  <a:srgbClr val="FFFFFF"/>
                </a:solidFill>
                <a:latin typeface="Times New Roman"/>
                <a:ea typeface="Times New Roman"/>
                <a:cs typeface="Times New Roman"/>
                <a:sym typeface="Times New Roman"/>
              </a:rPr>
              <a:t>The challenge in identifying missing children lies in delays that can hinder the search process. Every minute counts, and slow identification reduces the chances of finding a child. AI, particularly LSTM models, enhances accuracy by analyzing case files and matching images with CCTV or social media photos, providing faster, more precise leads and improving search outcomes.</a:t>
            </a:r>
          </a:p>
        </p:txBody>
      </p:sp>
      <p:sp>
        <p:nvSpPr>
          <p:cNvPr name="TextBox 4" id="4"/>
          <p:cNvSpPr txBox="true"/>
          <p:nvPr/>
        </p:nvSpPr>
        <p:spPr>
          <a:xfrm rot="0">
            <a:off x="1028700" y="6455494"/>
            <a:ext cx="16230600" cy="1846818"/>
          </a:xfrm>
          <a:prstGeom prst="rect">
            <a:avLst/>
          </a:prstGeom>
        </p:spPr>
        <p:txBody>
          <a:bodyPr anchor="t" rtlCol="false" tIns="0" lIns="0" bIns="0" rIns="0">
            <a:spAutoFit/>
          </a:bodyPr>
          <a:lstStyle/>
          <a:p>
            <a:pPr algn="just" marL="734059" indent="-367030" lvl="1">
              <a:lnSpc>
                <a:spcPts val="4759"/>
              </a:lnSpc>
              <a:buFont typeface="Arial"/>
              <a:buChar char="•"/>
            </a:pPr>
            <a:r>
              <a:rPr lang="en-US" sz="3399">
                <a:solidFill>
                  <a:srgbClr val="FFFFFF"/>
                </a:solidFill>
                <a:latin typeface="Times New Roman"/>
                <a:ea typeface="Times New Roman"/>
                <a:cs typeface="Times New Roman"/>
                <a:sym typeface="Times New Roman"/>
              </a:rPr>
              <a:t>Time consuming </a:t>
            </a:r>
          </a:p>
          <a:p>
            <a:pPr algn="just" marL="734059" indent="-367030" lvl="1">
              <a:lnSpc>
                <a:spcPts val="4759"/>
              </a:lnSpc>
              <a:buFont typeface="Arial"/>
              <a:buChar char="•"/>
            </a:pPr>
            <a:r>
              <a:rPr lang="en-US" sz="3399">
                <a:solidFill>
                  <a:srgbClr val="FFFFFF"/>
                </a:solidFill>
                <a:latin typeface="Times New Roman"/>
                <a:ea typeface="Times New Roman"/>
                <a:cs typeface="Times New Roman"/>
                <a:sym typeface="Times New Roman"/>
              </a:rPr>
              <a:t> Negative impact on society </a:t>
            </a:r>
          </a:p>
          <a:p>
            <a:pPr algn="just" marL="734059" indent="-367030" lvl="1">
              <a:lnSpc>
                <a:spcPts val="4759"/>
              </a:lnSpc>
              <a:buFont typeface="Arial"/>
              <a:buChar char="•"/>
            </a:pPr>
            <a:r>
              <a:rPr lang="en-US" sz="3399">
                <a:solidFill>
                  <a:srgbClr val="FFFFFF"/>
                </a:solidFill>
                <a:latin typeface="Times New Roman"/>
                <a:ea typeface="Times New Roman"/>
                <a:cs typeface="Times New Roman"/>
                <a:sym typeface="Times New Roman"/>
              </a:rPr>
              <a:t>High Complexity</a:t>
            </a:r>
          </a:p>
        </p:txBody>
      </p:sp>
      <p:sp>
        <p:nvSpPr>
          <p:cNvPr name="TextBox 5" id="5"/>
          <p:cNvSpPr txBox="true"/>
          <p:nvPr/>
        </p:nvSpPr>
        <p:spPr>
          <a:xfrm rot="0">
            <a:off x="784414" y="5286801"/>
            <a:ext cx="4532011" cy="958718"/>
          </a:xfrm>
          <a:prstGeom prst="rect">
            <a:avLst/>
          </a:prstGeom>
        </p:spPr>
        <p:txBody>
          <a:bodyPr anchor="t" rtlCol="false" tIns="0" lIns="0" bIns="0" rIns="0">
            <a:spAutoFit/>
          </a:bodyPr>
          <a:lstStyle/>
          <a:p>
            <a:pPr algn="ctr">
              <a:lnSpc>
                <a:spcPts val="7000"/>
              </a:lnSpc>
              <a:spcBef>
                <a:spcPct val="0"/>
              </a:spcBef>
            </a:pPr>
            <a:r>
              <a:rPr lang="en-US" sz="5000">
                <a:solidFill>
                  <a:srgbClr val="FFFFFF"/>
                </a:solidFill>
                <a:latin typeface="Times New Roman Condensed"/>
                <a:ea typeface="Times New Roman Condensed"/>
                <a:cs typeface="Times New Roman Condensed"/>
                <a:sym typeface="Times New Roman Condensed"/>
              </a:rPr>
              <a:t>Disadvantages</a:t>
            </a:r>
          </a:p>
        </p:txBody>
      </p:sp>
    </p:spTree>
  </p:cSld>
  <p:clrMapOvr>
    <a:masterClrMapping/>
  </p:clrMapOvr>
</p:sld>
</file>

<file path=ppt/slides/slide7.xml><?xml version="1.0" encoding="utf-8"?>
<p:sld xmlns:p="http://schemas.openxmlformats.org/presentationml/2006/main" xmlns:a="http://schemas.openxmlformats.org/drawingml/2006/main">
  <p:cSld>
    <p:bg>
      <p:bgPr>
        <a:solidFill>
          <a:srgbClr val="0B081D"/>
        </a:solidFill>
      </p:bgPr>
    </p:bg>
    <p:spTree>
      <p:nvGrpSpPr>
        <p:cNvPr id="1" name=""/>
        <p:cNvGrpSpPr/>
        <p:nvPr/>
      </p:nvGrpSpPr>
      <p:grpSpPr>
        <a:xfrm>
          <a:off x="0" y="0"/>
          <a:ext cx="0" cy="0"/>
          <a:chOff x="0" y="0"/>
          <a:chExt cx="0" cy="0"/>
        </a:xfrm>
      </p:grpSpPr>
      <p:sp>
        <p:nvSpPr>
          <p:cNvPr name="TextBox 2" id="2"/>
          <p:cNvSpPr txBox="true"/>
          <p:nvPr/>
        </p:nvSpPr>
        <p:spPr>
          <a:xfrm rot="0">
            <a:off x="3061358" y="333391"/>
            <a:ext cx="12165283" cy="1152492"/>
          </a:xfrm>
          <a:prstGeom prst="rect">
            <a:avLst/>
          </a:prstGeom>
        </p:spPr>
        <p:txBody>
          <a:bodyPr anchor="t" rtlCol="false" tIns="0" lIns="0" bIns="0" rIns="0">
            <a:spAutoFit/>
          </a:bodyPr>
          <a:lstStyle/>
          <a:p>
            <a:pPr algn="ctr">
              <a:lnSpc>
                <a:spcPts val="8400"/>
              </a:lnSpc>
              <a:spcBef>
                <a:spcPct val="0"/>
              </a:spcBef>
            </a:pPr>
            <a:r>
              <a:rPr lang="en-US" b="true" sz="6000">
                <a:solidFill>
                  <a:srgbClr val="657DB0"/>
                </a:solidFill>
                <a:latin typeface="Times New Roman Condensed Bold"/>
                <a:ea typeface="Times New Roman Condensed Bold"/>
                <a:cs typeface="Times New Roman Condensed Bold"/>
                <a:sym typeface="Times New Roman Condensed Bold"/>
              </a:rPr>
              <a:t>PROPOSED SYSTEM AND ADVANTAGE</a:t>
            </a:r>
          </a:p>
        </p:txBody>
      </p:sp>
      <p:sp>
        <p:nvSpPr>
          <p:cNvPr name="TextBox 3" id="3"/>
          <p:cNvSpPr txBox="true"/>
          <p:nvPr/>
        </p:nvSpPr>
        <p:spPr>
          <a:xfrm rot="0">
            <a:off x="1354415" y="2096796"/>
            <a:ext cx="16230600" cy="3046704"/>
          </a:xfrm>
          <a:prstGeom prst="rect">
            <a:avLst/>
          </a:prstGeom>
        </p:spPr>
        <p:txBody>
          <a:bodyPr anchor="t" rtlCol="false" tIns="0" lIns="0" bIns="0" rIns="0">
            <a:spAutoFit/>
          </a:bodyPr>
          <a:lstStyle/>
          <a:p>
            <a:pPr algn="just">
              <a:lnSpc>
                <a:spcPts val="4759"/>
              </a:lnSpc>
            </a:pPr>
            <a:r>
              <a:rPr lang="en-US" sz="3399">
                <a:solidFill>
                  <a:srgbClr val="FFFFFF"/>
                </a:solidFill>
                <a:latin typeface="Times New Roman"/>
                <a:ea typeface="Times New Roman"/>
                <a:cs typeface="Times New Roman"/>
                <a:sym typeface="Times New Roman"/>
              </a:rPr>
              <a:t>This approach leverages machine learning with the Face Recognition package, utilizing the Haar Cascade method and dlib library for facial feature extraction. It processes input images and videos using OpenCV, comparing facial data against a database. If the data matches, the person is identified; if not, the model classifies the individual as unknown.</a:t>
            </a:r>
          </a:p>
        </p:txBody>
      </p:sp>
      <p:sp>
        <p:nvSpPr>
          <p:cNvPr name="TextBox 4" id="4"/>
          <p:cNvSpPr txBox="true"/>
          <p:nvPr/>
        </p:nvSpPr>
        <p:spPr>
          <a:xfrm rot="0">
            <a:off x="1028700" y="6455494"/>
            <a:ext cx="16230600" cy="2446761"/>
          </a:xfrm>
          <a:prstGeom prst="rect">
            <a:avLst/>
          </a:prstGeom>
        </p:spPr>
        <p:txBody>
          <a:bodyPr anchor="t" rtlCol="false" tIns="0" lIns="0" bIns="0" rIns="0">
            <a:spAutoFit/>
          </a:bodyPr>
          <a:lstStyle/>
          <a:p>
            <a:pPr algn="just" marL="734059" indent="-367030" lvl="1">
              <a:lnSpc>
                <a:spcPts val="4759"/>
              </a:lnSpc>
              <a:buFont typeface="Arial"/>
              <a:buChar char="•"/>
            </a:pPr>
            <a:r>
              <a:rPr lang="en-US" sz="3399">
                <a:solidFill>
                  <a:srgbClr val="FFFFFF"/>
                </a:solidFill>
                <a:latin typeface="Times New Roman"/>
                <a:ea typeface="Times New Roman"/>
                <a:cs typeface="Times New Roman"/>
                <a:sym typeface="Times New Roman"/>
              </a:rPr>
              <a:t> It increases the accuracy. </a:t>
            </a:r>
          </a:p>
          <a:p>
            <a:pPr algn="just" marL="734059" indent="-367030" lvl="1">
              <a:lnSpc>
                <a:spcPts val="4759"/>
              </a:lnSpc>
              <a:buFont typeface="Arial"/>
              <a:buChar char="•"/>
            </a:pPr>
            <a:r>
              <a:rPr lang="en-US" sz="3399">
                <a:solidFill>
                  <a:srgbClr val="FFFFFF"/>
                </a:solidFill>
                <a:latin typeface="Times New Roman"/>
                <a:ea typeface="Times New Roman"/>
                <a:cs typeface="Times New Roman"/>
                <a:sym typeface="Times New Roman"/>
              </a:rPr>
              <a:t> Time Complexity </a:t>
            </a:r>
          </a:p>
          <a:p>
            <a:pPr algn="just" marL="734059" indent="-367030" lvl="1">
              <a:lnSpc>
                <a:spcPts val="4759"/>
              </a:lnSpc>
              <a:buFont typeface="Arial"/>
              <a:buChar char="•"/>
            </a:pPr>
            <a:r>
              <a:rPr lang="en-US" sz="3399">
                <a:solidFill>
                  <a:srgbClr val="FFFFFF"/>
                </a:solidFill>
                <a:latin typeface="Times New Roman"/>
                <a:ea typeface="Times New Roman"/>
                <a:cs typeface="Times New Roman"/>
                <a:sym typeface="Times New Roman"/>
              </a:rPr>
              <a:t> Data Quality </a:t>
            </a:r>
          </a:p>
          <a:p>
            <a:pPr algn="just" marL="734059" indent="-367030" lvl="1">
              <a:lnSpc>
                <a:spcPts val="4759"/>
              </a:lnSpc>
              <a:buFont typeface="Arial"/>
              <a:buChar char="•"/>
            </a:pPr>
            <a:r>
              <a:rPr lang="en-US" sz="3399">
                <a:solidFill>
                  <a:srgbClr val="FFFFFF"/>
                </a:solidFill>
                <a:latin typeface="Times New Roman"/>
                <a:ea typeface="Times New Roman"/>
                <a:cs typeface="Times New Roman"/>
                <a:sym typeface="Times New Roman"/>
              </a:rPr>
              <a:t> Less Expensive</a:t>
            </a:r>
          </a:p>
        </p:txBody>
      </p:sp>
      <p:sp>
        <p:nvSpPr>
          <p:cNvPr name="TextBox 5" id="5"/>
          <p:cNvSpPr txBox="true"/>
          <p:nvPr/>
        </p:nvSpPr>
        <p:spPr>
          <a:xfrm rot="0">
            <a:off x="594414" y="5287226"/>
            <a:ext cx="4532011" cy="958718"/>
          </a:xfrm>
          <a:prstGeom prst="rect">
            <a:avLst/>
          </a:prstGeom>
        </p:spPr>
        <p:txBody>
          <a:bodyPr anchor="t" rtlCol="false" tIns="0" lIns="0" bIns="0" rIns="0">
            <a:spAutoFit/>
          </a:bodyPr>
          <a:lstStyle/>
          <a:p>
            <a:pPr algn="ctr">
              <a:lnSpc>
                <a:spcPts val="7000"/>
              </a:lnSpc>
              <a:spcBef>
                <a:spcPct val="0"/>
              </a:spcBef>
            </a:pPr>
            <a:r>
              <a:rPr lang="en-US" sz="5000">
                <a:solidFill>
                  <a:srgbClr val="FFFFFF"/>
                </a:solidFill>
                <a:latin typeface="Times New Roman Condensed"/>
                <a:ea typeface="Times New Roman Condensed"/>
                <a:cs typeface="Times New Roman Condensed"/>
                <a:sym typeface="Times New Roman Condensed"/>
              </a:rPr>
              <a:t>Advantages: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B081D"/>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3717" t="0" r="-3717" b="-2843"/>
            </a:stretch>
          </a:blipFill>
        </p:spPr>
      </p:sp>
      <p:sp>
        <p:nvSpPr>
          <p:cNvPr name="TextBox 3" id="3"/>
          <p:cNvSpPr txBox="true"/>
          <p:nvPr/>
        </p:nvSpPr>
        <p:spPr>
          <a:xfrm rot="0">
            <a:off x="1297666" y="4224338"/>
            <a:ext cx="15692667" cy="3104885"/>
          </a:xfrm>
          <a:prstGeom prst="rect">
            <a:avLst/>
          </a:prstGeom>
        </p:spPr>
        <p:txBody>
          <a:bodyPr anchor="t" rtlCol="false" tIns="0" lIns="0" bIns="0" rIns="0">
            <a:spAutoFit/>
          </a:bodyPr>
          <a:lstStyle/>
          <a:p>
            <a:pPr algn="ctr" marL="0" indent="0" lvl="0">
              <a:lnSpc>
                <a:spcPts val="11519"/>
              </a:lnSpc>
              <a:spcBef>
                <a:spcPct val="0"/>
              </a:spcBef>
            </a:pPr>
            <a:r>
              <a:rPr lang="en-US" b="true" sz="9600">
                <a:solidFill>
                  <a:srgbClr val="FFFFFF"/>
                </a:solidFill>
                <a:latin typeface="Times New Roman Condensed Bold"/>
                <a:ea typeface="Times New Roman Condensed Bold"/>
                <a:cs typeface="Times New Roman Condensed Bold"/>
                <a:sym typeface="Times New Roman Condensed Bold"/>
              </a:rPr>
              <a:t>HARDWARE AND SOFTWARE REQUIREMNTS</a:t>
            </a:r>
          </a:p>
        </p:txBody>
      </p:sp>
    </p:spTree>
  </p:cSld>
  <p:clrMapOvr>
    <a:masterClrMapping/>
  </p:clrMapOvr>
</p:sld>
</file>

<file path=ppt/slides/slide9.xml><?xml version="1.0" encoding="utf-8"?>
<p:sld xmlns:p="http://schemas.openxmlformats.org/presentationml/2006/main" xmlns:a="http://schemas.openxmlformats.org/drawingml/2006/main">
  <p:cSld>
    <p:bg>
      <p:bgPr>
        <a:solidFill>
          <a:srgbClr val="0B081D"/>
        </a:solidFill>
      </p:bgPr>
    </p:bg>
    <p:spTree>
      <p:nvGrpSpPr>
        <p:cNvPr id="1" name=""/>
        <p:cNvGrpSpPr/>
        <p:nvPr/>
      </p:nvGrpSpPr>
      <p:grpSpPr>
        <a:xfrm>
          <a:off x="0" y="0"/>
          <a:ext cx="0" cy="0"/>
          <a:chOff x="0" y="0"/>
          <a:chExt cx="0" cy="0"/>
        </a:xfrm>
      </p:grpSpPr>
      <p:sp>
        <p:nvSpPr>
          <p:cNvPr name="AutoShape 2" id="2"/>
          <p:cNvSpPr/>
          <p:nvPr/>
        </p:nvSpPr>
        <p:spPr>
          <a:xfrm rot="0">
            <a:off x="686538" y="4277926"/>
            <a:ext cx="17087112" cy="0"/>
          </a:xfrm>
          <a:prstGeom prst="line">
            <a:avLst/>
          </a:prstGeom>
          <a:ln cap="rnd" w="19050">
            <a:solidFill>
              <a:srgbClr val="0B081D"/>
            </a:solidFill>
            <a:prstDash val="solid"/>
            <a:headEnd type="none" len="sm" w="sm"/>
            <a:tailEnd type="none" len="sm" w="sm"/>
          </a:ln>
        </p:spPr>
      </p:sp>
      <p:grpSp>
        <p:nvGrpSpPr>
          <p:cNvPr name="Group 3" id="3"/>
          <p:cNvGrpSpPr/>
          <p:nvPr/>
        </p:nvGrpSpPr>
        <p:grpSpPr>
          <a:xfrm rot="0">
            <a:off x="514350" y="4115867"/>
            <a:ext cx="344376" cy="344376"/>
            <a:chOff x="0" y="0"/>
            <a:chExt cx="6350000" cy="6350000"/>
          </a:xfrm>
        </p:grpSpPr>
        <p:sp>
          <p:nvSpPr>
            <p:cNvPr name="Freeform 4" id="4"/>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B081D"/>
            </a:solidFill>
          </p:spPr>
        </p:sp>
      </p:grpSp>
      <p:grpSp>
        <p:nvGrpSpPr>
          <p:cNvPr name="Group 5" id="5"/>
          <p:cNvGrpSpPr/>
          <p:nvPr/>
        </p:nvGrpSpPr>
        <p:grpSpPr>
          <a:xfrm rot="0">
            <a:off x="5074719" y="4105738"/>
            <a:ext cx="344376" cy="344376"/>
            <a:chOff x="0" y="0"/>
            <a:chExt cx="6350000" cy="6350000"/>
          </a:xfrm>
        </p:grpSpPr>
        <p:sp>
          <p:nvSpPr>
            <p:cNvPr name="Freeform 6" id="6"/>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B081D"/>
            </a:solidFill>
          </p:spPr>
        </p:sp>
      </p:grpSp>
      <p:grpSp>
        <p:nvGrpSpPr>
          <p:cNvPr name="Group 7" id="7"/>
          <p:cNvGrpSpPr/>
          <p:nvPr/>
        </p:nvGrpSpPr>
        <p:grpSpPr>
          <a:xfrm rot="0">
            <a:off x="9635087" y="4105738"/>
            <a:ext cx="344376" cy="344376"/>
            <a:chOff x="0" y="0"/>
            <a:chExt cx="6350000" cy="6350000"/>
          </a:xfrm>
        </p:grpSpPr>
        <p:sp>
          <p:nvSpPr>
            <p:cNvPr name="Freeform 8" id="8"/>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B081D"/>
            </a:solidFill>
          </p:spPr>
        </p:sp>
      </p:grpSp>
      <p:grpSp>
        <p:nvGrpSpPr>
          <p:cNvPr name="Group 9" id="9"/>
          <p:cNvGrpSpPr/>
          <p:nvPr/>
        </p:nvGrpSpPr>
        <p:grpSpPr>
          <a:xfrm rot="0">
            <a:off x="14195456" y="4105738"/>
            <a:ext cx="344376" cy="344376"/>
            <a:chOff x="0" y="0"/>
            <a:chExt cx="6350000" cy="6350000"/>
          </a:xfrm>
        </p:grpSpPr>
        <p:sp>
          <p:nvSpPr>
            <p:cNvPr name="Freeform 10" id="10"/>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B081D"/>
            </a:solidFill>
          </p:spPr>
        </p:sp>
      </p:grpSp>
      <p:sp>
        <p:nvSpPr>
          <p:cNvPr name="TextBox 11" id="11"/>
          <p:cNvSpPr txBox="true"/>
          <p:nvPr/>
        </p:nvSpPr>
        <p:spPr>
          <a:xfrm rot="0">
            <a:off x="1662964" y="3802312"/>
            <a:ext cx="3578194" cy="485742"/>
          </a:xfrm>
          <a:prstGeom prst="rect">
            <a:avLst/>
          </a:prstGeom>
        </p:spPr>
        <p:txBody>
          <a:bodyPr anchor="t" rtlCol="false" tIns="0" lIns="0" bIns="0" rIns="0">
            <a:spAutoFit/>
          </a:bodyPr>
          <a:lstStyle/>
          <a:p>
            <a:pPr algn="l" marL="0" indent="0" lvl="0">
              <a:lnSpc>
                <a:spcPts val="3900"/>
              </a:lnSpc>
              <a:spcBef>
                <a:spcPct val="0"/>
              </a:spcBef>
            </a:pPr>
            <a:r>
              <a:rPr lang="en-US" b="true" sz="3000">
                <a:solidFill>
                  <a:srgbClr val="5CE1E6"/>
                </a:solidFill>
                <a:latin typeface="Open Sans 2 Bold"/>
                <a:ea typeface="Open Sans 2 Bold"/>
                <a:cs typeface="Open Sans 2 Bold"/>
                <a:sym typeface="Open Sans 2 Bold"/>
              </a:rPr>
              <a:t>Server</a:t>
            </a:r>
          </a:p>
        </p:txBody>
      </p:sp>
      <p:sp>
        <p:nvSpPr>
          <p:cNvPr name="TextBox 12" id="12"/>
          <p:cNvSpPr txBox="true"/>
          <p:nvPr/>
        </p:nvSpPr>
        <p:spPr>
          <a:xfrm rot="0">
            <a:off x="1028700" y="4403092"/>
            <a:ext cx="3578194" cy="5313958"/>
          </a:xfrm>
          <a:prstGeom prst="rect">
            <a:avLst/>
          </a:prstGeom>
        </p:spPr>
        <p:txBody>
          <a:bodyPr anchor="t" rtlCol="false" tIns="0" lIns="0" bIns="0" rIns="0">
            <a:spAutoFit/>
          </a:bodyPr>
          <a:lstStyle/>
          <a:p>
            <a:pPr algn="l" marL="647700" indent="-323850" lvl="1">
              <a:lnSpc>
                <a:spcPts val="4200"/>
              </a:lnSpc>
              <a:buFont typeface="Arial"/>
              <a:buChar char="•"/>
            </a:pPr>
            <a:r>
              <a:rPr lang="en-US" sz="3000">
                <a:solidFill>
                  <a:srgbClr val="FFFFFF"/>
                </a:solidFill>
                <a:latin typeface="Open Sans 2"/>
                <a:ea typeface="Open Sans 2"/>
                <a:cs typeface="Open Sans 2"/>
                <a:sym typeface="Open Sans 2"/>
              </a:rPr>
              <a:t>High-performance server for hosting web applications.</a:t>
            </a:r>
          </a:p>
          <a:p>
            <a:pPr algn="l" marL="647700" indent="-323850" lvl="1">
              <a:lnSpc>
                <a:spcPts val="4200"/>
              </a:lnSpc>
              <a:buFont typeface="Arial"/>
              <a:buChar char="•"/>
            </a:pPr>
            <a:r>
              <a:rPr lang="en-US" sz="3000">
                <a:solidFill>
                  <a:srgbClr val="FFFFFF"/>
                </a:solidFill>
                <a:latin typeface="Open Sans 2"/>
                <a:ea typeface="Open Sans 2"/>
                <a:cs typeface="Open Sans 2"/>
                <a:sym typeface="Open Sans 2"/>
              </a:rPr>
              <a:t>I</a:t>
            </a:r>
            <a:r>
              <a:rPr lang="en-US" sz="3000">
                <a:solidFill>
                  <a:srgbClr val="FFFFFF"/>
                </a:solidFill>
                <a:latin typeface="Open Sans 2"/>
                <a:ea typeface="Open Sans 2"/>
                <a:cs typeface="Open Sans 2"/>
                <a:sym typeface="Open Sans 2"/>
              </a:rPr>
              <a:t>n this project we used our local machine with a server</a:t>
            </a:r>
          </a:p>
          <a:p>
            <a:pPr algn="l" marL="0" indent="0" lvl="0">
              <a:lnSpc>
                <a:spcPts val="4200"/>
              </a:lnSpc>
              <a:spcBef>
                <a:spcPct val="0"/>
              </a:spcBef>
            </a:pPr>
          </a:p>
        </p:txBody>
      </p:sp>
      <p:sp>
        <p:nvSpPr>
          <p:cNvPr name="TextBox 13" id="13"/>
          <p:cNvSpPr txBox="true"/>
          <p:nvPr/>
        </p:nvSpPr>
        <p:spPr>
          <a:xfrm rot="0">
            <a:off x="7354903" y="3801128"/>
            <a:ext cx="3578194" cy="485742"/>
          </a:xfrm>
          <a:prstGeom prst="rect">
            <a:avLst/>
          </a:prstGeom>
        </p:spPr>
        <p:txBody>
          <a:bodyPr anchor="t" rtlCol="false" tIns="0" lIns="0" bIns="0" rIns="0">
            <a:spAutoFit/>
          </a:bodyPr>
          <a:lstStyle/>
          <a:p>
            <a:pPr algn="l" marL="0" indent="0" lvl="0">
              <a:lnSpc>
                <a:spcPts val="3900"/>
              </a:lnSpc>
              <a:spcBef>
                <a:spcPct val="0"/>
              </a:spcBef>
            </a:pPr>
            <a:r>
              <a:rPr lang="en-US" b="true" sz="3000">
                <a:solidFill>
                  <a:srgbClr val="12F1FF"/>
                </a:solidFill>
                <a:latin typeface="Open Sans 2 Bold"/>
                <a:ea typeface="Open Sans 2 Bold"/>
                <a:cs typeface="Open Sans 2 Bold"/>
                <a:sym typeface="Open Sans 2 Bold"/>
              </a:rPr>
              <a:t>Networking</a:t>
            </a:r>
          </a:p>
        </p:txBody>
      </p:sp>
      <p:sp>
        <p:nvSpPr>
          <p:cNvPr name="TextBox 14" id="14"/>
          <p:cNvSpPr txBox="true"/>
          <p:nvPr/>
        </p:nvSpPr>
        <p:spPr>
          <a:xfrm rot="0">
            <a:off x="6839608" y="4758736"/>
            <a:ext cx="3578194" cy="3714056"/>
          </a:xfrm>
          <a:prstGeom prst="rect">
            <a:avLst/>
          </a:prstGeom>
        </p:spPr>
        <p:txBody>
          <a:bodyPr anchor="t" rtlCol="false" tIns="0" lIns="0" bIns="0" rIns="0">
            <a:spAutoFit/>
          </a:bodyPr>
          <a:lstStyle/>
          <a:p>
            <a:pPr algn="l" marL="647700" indent="-323850" lvl="1">
              <a:lnSpc>
                <a:spcPts val="4200"/>
              </a:lnSpc>
              <a:buFont typeface="Arial"/>
              <a:buChar char="•"/>
            </a:pPr>
            <a:r>
              <a:rPr lang="en-US" sz="3000">
                <a:solidFill>
                  <a:srgbClr val="FFFFFF"/>
                </a:solidFill>
                <a:latin typeface="Open Sans 2"/>
                <a:ea typeface="Open Sans 2"/>
                <a:cs typeface="Open Sans 2"/>
                <a:sym typeface="Open Sans 2"/>
              </a:rPr>
              <a:t>Reliable and high-speed internet connection for seamless image uploads and data retrieval.</a:t>
            </a:r>
          </a:p>
        </p:txBody>
      </p:sp>
      <p:sp>
        <p:nvSpPr>
          <p:cNvPr name="TextBox 15" id="15"/>
          <p:cNvSpPr txBox="true"/>
          <p:nvPr/>
        </p:nvSpPr>
        <p:spPr>
          <a:xfrm rot="0">
            <a:off x="12612301" y="3848579"/>
            <a:ext cx="4012735" cy="485742"/>
          </a:xfrm>
          <a:prstGeom prst="rect">
            <a:avLst/>
          </a:prstGeom>
        </p:spPr>
        <p:txBody>
          <a:bodyPr anchor="t" rtlCol="false" tIns="0" lIns="0" bIns="0" rIns="0">
            <a:spAutoFit/>
          </a:bodyPr>
          <a:lstStyle/>
          <a:p>
            <a:pPr algn="l" marL="0" indent="0" lvl="0">
              <a:lnSpc>
                <a:spcPts val="3900"/>
              </a:lnSpc>
              <a:spcBef>
                <a:spcPct val="0"/>
              </a:spcBef>
            </a:pPr>
            <a:r>
              <a:rPr lang="en-US" b="true" sz="3000">
                <a:solidFill>
                  <a:srgbClr val="12F1FF"/>
                </a:solidFill>
                <a:latin typeface="Open Sans 2 Bold"/>
                <a:ea typeface="Open Sans 2 Bold"/>
                <a:cs typeface="Open Sans 2 Bold"/>
                <a:sym typeface="Open Sans 2 Bold"/>
              </a:rPr>
              <a:t>Other Requirements</a:t>
            </a:r>
          </a:p>
        </p:txBody>
      </p:sp>
      <p:sp>
        <p:nvSpPr>
          <p:cNvPr name="TextBox 16" id="16"/>
          <p:cNvSpPr txBox="true"/>
          <p:nvPr/>
        </p:nvSpPr>
        <p:spPr>
          <a:xfrm rot="0">
            <a:off x="12750734" y="4758736"/>
            <a:ext cx="3578194" cy="3180755"/>
          </a:xfrm>
          <a:prstGeom prst="rect">
            <a:avLst/>
          </a:prstGeom>
        </p:spPr>
        <p:txBody>
          <a:bodyPr anchor="t" rtlCol="false" tIns="0" lIns="0" bIns="0" rIns="0">
            <a:spAutoFit/>
          </a:bodyPr>
          <a:lstStyle/>
          <a:p>
            <a:pPr algn="l" marL="647700" indent="-323850" lvl="1">
              <a:lnSpc>
                <a:spcPts val="4200"/>
              </a:lnSpc>
              <a:buFont typeface="Arial"/>
              <a:buChar char="•"/>
            </a:pPr>
            <a:r>
              <a:rPr lang="en-US" sz="3000">
                <a:solidFill>
                  <a:srgbClr val="FFFFFF"/>
                </a:solidFill>
                <a:latin typeface="Open Sans 2"/>
                <a:ea typeface="Open Sans 2"/>
                <a:cs typeface="Open Sans 2"/>
                <a:sym typeface="Open Sans 2"/>
              </a:rPr>
              <a:t>RAM 8 GB or more. </a:t>
            </a:r>
          </a:p>
          <a:p>
            <a:pPr algn="l" marL="647700" indent="-323850" lvl="1">
              <a:lnSpc>
                <a:spcPts val="4200"/>
              </a:lnSpc>
              <a:buFont typeface="Arial"/>
              <a:buChar char="•"/>
            </a:pPr>
            <a:r>
              <a:rPr lang="en-US" sz="3000">
                <a:solidFill>
                  <a:srgbClr val="FFFFFF"/>
                </a:solidFill>
                <a:latin typeface="Open Sans 2"/>
                <a:ea typeface="Open Sans 2"/>
                <a:cs typeface="Open Sans 2"/>
                <a:sym typeface="Open Sans 2"/>
              </a:rPr>
              <a:t> CPU 2.5 GHz. </a:t>
            </a:r>
          </a:p>
          <a:p>
            <a:pPr algn="l" marL="647700" indent="-323850" lvl="1">
              <a:lnSpc>
                <a:spcPts val="4200"/>
              </a:lnSpc>
              <a:buFont typeface="Arial"/>
              <a:buChar char="•"/>
            </a:pPr>
            <a:r>
              <a:rPr lang="en-US" sz="3000">
                <a:solidFill>
                  <a:srgbClr val="FFFFFF"/>
                </a:solidFill>
                <a:latin typeface="Open Sans 2"/>
                <a:ea typeface="Open Sans 2"/>
                <a:cs typeface="Open Sans 2"/>
                <a:sym typeface="Open Sans 2"/>
              </a:rPr>
              <a:t> Architecture 64 bit. </a:t>
            </a:r>
          </a:p>
          <a:p>
            <a:pPr algn="l" marL="647700" indent="-323850" lvl="1">
              <a:lnSpc>
                <a:spcPts val="4200"/>
              </a:lnSpc>
              <a:buFont typeface="Arial"/>
              <a:buChar char="•"/>
            </a:pPr>
            <a:r>
              <a:rPr lang="en-US" sz="3000">
                <a:solidFill>
                  <a:srgbClr val="FFFFFF"/>
                </a:solidFill>
                <a:latin typeface="Open Sans 2"/>
                <a:ea typeface="Open Sans 2"/>
                <a:cs typeface="Open Sans 2"/>
                <a:sym typeface="Open Sans 2"/>
              </a:rPr>
              <a:t> GPU: 4 GB</a:t>
            </a:r>
          </a:p>
        </p:txBody>
      </p:sp>
      <p:sp>
        <p:nvSpPr>
          <p:cNvPr name="TextBox 17" id="17"/>
          <p:cNvSpPr txBox="true"/>
          <p:nvPr/>
        </p:nvSpPr>
        <p:spPr>
          <a:xfrm rot="0">
            <a:off x="1662964" y="1547393"/>
            <a:ext cx="14962072" cy="1359694"/>
          </a:xfrm>
          <a:prstGeom prst="rect">
            <a:avLst/>
          </a:prstGeom>
        </p:spPr>
        <p:txBody>
          <a:bodyPr anchor="t" rtlCol="false" tIns="0" lIns="0" bIns="0" rIns="0">
            <a:spAutoFit/>
          </a:bodyPr>
          <a:lstStyle/>
          <a:p>
            <a:pPr algn="ctr" marL="0" indent="0" lvl="0">
              <a:lnSpc>
                <a:spcPts val="10518"/>
              </a:lnSpc>
            </a:pPr>
            <a:r>
              <a:rPr lang="en-US" b="true" sz="9562">
                <a:solidFill>
                  <a:srgbClr val="FFFFFF"/>
                </a:solidFill>
                <a:latin typeface="Open Sans 2 Bold"/>
                <a:ea typeface="Open Sans 2 Bold"/>
                <a:cs typeface="Open Sans 2 Bold"/>
                <a:sym typeface="Open Sans 2 Bold"/>
              </a:rPr>
              <a:t>Hardware Requirements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DAGPY6CjiNo</dc:identifier>
  <dcterms:modified xsi:type="dcterms:W3CDTF">2011-08-01T06:04:30Z</dcterms:modified>
  <cp:revision>1</cp:revision>
  <dc:title>DETECTING MISSING PERSONS USING</dc:title>
</cp:coreProperties>
</file>